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Montserrat"/>
      <p:regular r:id="rId26"/>
      <p:bold r:id="rId27"/>
      <p:italic r:id="rId28"/>
      <p:boldItalic r:id="rId29"/>
    </p:embeddedFont>
    <p:embeddedFont>
      <p:font typeface="La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regular.fntdata"/><Relationship Id="rId25" Type="http://schemas.openxmlformats.org/officeDocument/2006/relationships/slide" Target="slides/slide20.xml"/><Relationship Id="rId28" Type="http://schemas.openxmlformats.org/officeDocument/2006/relationships/font" Target="fonts/Montserrat-italic.fntdata"/><Relationship Id="rId27" Type="http://schemas.openxmlformats.org/officeDocument/2006/relationships/font" Target="fonts/Montserra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6.xml"/><Relationship Id="rId33" Type="http://schemas.openxmlformats.org/officeDocument/2006/relationships/font" Target="fonts/Lato-boldItalic.fntdata"/><Relationship Id="rId10" Type="http://schemas.openxmlformats.org/officeDocument/2006/relationships/slide" Target="slides/slide5.xml"/><Relationship Id="rId32"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a977e335b4_9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a977e335b4_9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a96609e1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a96609e1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a96609e1e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a96609e1e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a96609e1e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a96609e1e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a96609e1ef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a96609e1e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a977e335b4_9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a977e335b4_9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a977e335b4_9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a977e335b4_9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a977e335b4_9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a977e335b4_9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a96609e1e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a96609e1e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40fe8e473f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40fe8e473f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40fe8e473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40fe8e473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40cddff19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40cddff19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40fe8e473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40fe8e473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40cd6c477e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40cd6c477e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40fe8e473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40fe8e473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40cddff19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40cddff19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40fe8e473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40fe8e473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40fe8e473f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40fe8e473f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a977e335b4_9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a977e335b4_9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40fe8e473f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40fe8e473f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jpg"/><Relationship Id="rId4" Type="http://schemas.openxmlformats.org/officeDocument/2006/relationships/image" Target="../media/image2.jpg"/><Relationship Id="rId5" Type="http://schemas.openxmlformats.org/officeDocument/2006/relationships/image" Target="../media/image22.jpg"/><Relationship Id="rId6" Type="http://schemas.openxmlformats.org/officeDocument/2006/relationships/image" Target="../media/image21.jpg"/><Relationship Id="rId7" Type="http://schemas.openxmlformats.org/officeDocument/2006/relationships/image" Target="../media/image20.jpg"/><Relationship Id="rId8" Type="http://schemas.openxmlformats.org/officeDocument/2006/relationships/image" Target="../media/image1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github.com/aojedao/PCBMillQualityControl" TargetMode="External"/><Relationship Id="rId4" Type="http://schemas.openxmlformats.org/officeDocument/2006/relationships/hyperlink" Target="https://www.electroschematics.com/pcb-defects-detection-opencv/"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jpg"/><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094225" y="852350"/>
            <a:ext cx="5815200" cy="1929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Control de calidad de proceso de manufactura de PWB</a:t>
            </a:r>
            <a:endParaRPr/>
          </a:p>
        </p:txBody>
      </p:sp>
      <p:sp>
        <p:nvSpPr>
          <p:cNvPr id="135" name="Google Shape;135;p13"/>
          <p:cNvSpPr txBox="1"/>
          <p:nvPr>
            <p:ph idx="1" type="subTitle"/>
          </p:nvPr>
        </p:nvSpPr>
        <p:spPr>
          <a:xfrm>
            <a:off x="3094225" y="2785200"/>
            <a:ext cx="4390200" cy="168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500"/>
              <a:t>Alejandro Ojeda Olarte</a:t>
            </a:r>
            <a:endParaRPr sz="1500"/>
          </a:p>
          <a:p>
            <a:pPr indent="0" lvl="0" marL="0" rtl="0" algn="l">
              <a:spcBef>
                <a:spcPts val="0"/>
              </a:spcBef>
              <a:spcAft>
                <a:spcPts val="0"/>
              </a:spcAft>
              <a:buNone/>
            </a:pPr>
            <a:r>
              <a:rPr lang="es" sz="1500"/>
              <a:t>Julian Felipe Luna Castro</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s" sz="1500"/>
              <a:t>2022-2</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s" sz="1500"/>
              <a:t>Técnicas de Inteligencia </a:t>
            </a:r>
            <a:r>
              <a:rPr lang="es" sz="1500"/>
              <a:t>Artificial</a:t>
            </a:r>
            <a:r>
              <a:rPr lang="es" sz="1500"/>
              <a:t> - UNAL</a:t>
            </a:r>
            <a:endParaRPr sz="1500"/>
          </a:p>
          <a:p>
            <a:pPr indent="0" lvl="0" marL="0" rtl="0" algn="l">
              <a:spcBef>
                <a:spcPts val="0"/>
              </a:spcBef>
              <a:spcAft>
                <a:spcPts val="0"/>
              </a:spcAft>
              <a:buNone/>
            </a:pPr>
            <a:r>
              <a:rPr lang="es" sz="1500"/>
              <a:t>Flavio Prieto</a:t>
            </a:r>
            <a:endParaRPr sz="1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Filtro por Color</a:t>
            </a:r>
            <a:endParaRPr/>
          </a:p>
        </p:txBody>
      </p:sp>
      <p:pic>
        <p:nvPicPr>
          <p:cNvPr id="210" name="Google Shape;210;p22"/>
          <p:cNvPicPr preferRelativeResize="0"/>
          <p:nvPr/>
        </p:nvPicPr>
        <p:blipFill>
          <a:blip r:embed="rId3">
            <a:alphaModFix/>
          </a:blip>
          <a:stretch>
            <a:fillRect/>
          </a:stretch>
        </p:blipFill>
        <p:spPr>
          <a:xfrm>
            <a:off x="835625" y="1693962"/>
            <a:ext cx="4003976" cy="1974175"/>
          </a:xfrm>
          <a:prstGeom prst="rect">
            <a:avLst/>
          </a:prstGeom>
          <a:noFill/>
          <a:ln>
            <a:noFill/>
          </a:ln>
        </p:spPr>
      </p:pic>
      <p:sp>
        <p:nvSpPr>
          <p:cNvPr id="211" name="Google Shape;211;p22"/>
          <p:cNvSpPr txBox="1"/>
          <p:nvPr/>
        </p:nvSpPr>
        <p:spPr>
          <a:xfrm>
            <a:off x="5020525" y="1832988"/>
            <a:ext cx="3599700" cy="163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a:solidFill>
                  <a:schemeClr val="lt1"/>
                </a:solidFill>
                <a:latin typeface="Lato"/>
                <a:ea typeface="Lato"/>
                <a:cs typeface="Lato"/>
                <a:sym typeface="Lato"/>
              </a:rPr>
              <a:t>Se filtro por el  espacio HSV, donde limitamos el Hue desde 0 hasta 36 de forma que se pudiera tomar tanto los tonos rojos y cobrizos  de los caminos como los amarillos de la placa en las secciones donde queda mecanizada.</a:t>
            </a:r>
            <a:endParaRPr>
              <a:solidFill>
                <a:schemeClr val="l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3"/>
          <p:cNvSpPr/>
          <p:nvPr/>
        </p:nvSpPr>
        <p:spPr>
          <a:xfrm>
            <a:off x="1304650" y="915300"/>
            <a:ext cx="6372900" cy="3989100"/>
          </a:xfrm>
          <a:prstGeom prst="roundRect">
            <a:avLst>
              <a:gd fmla="val 777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3"/>
          <p:cNvSpPr txBox="1"/>
          <p:nvPr>
            <p:ph type="title"/>
          </p:nvPr>
        </p:nvSpPr>
        <p:spPr>
          <a:xfrm>
            <a:off x="1379475" y="38692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Filtro por Color</a:t>
            </a:r>
            <a:endParaRPr/>
          </a:p>
        </p:txBody>
      </p:sp>
      <p:pic>
        <p:nvPicPr>
          <p:cNvPr id="218" name="Google Shape;218;p23"/>
          <p:cNvPicPr preferRelativeResize="0"/>
          <p:nvPr/>
        </p:nvPicPr>
        <p:blipFill rotWithShape="1">
          <a:blip r:embed="rId3">
            <a:alphaModFix/>
          </a:blip>
          <a:srcRect b="0" l="0" r="67548" t="49492"/>
          <a:stretch/>
        </p:blipFill>
        <p:spPr>
          <a:xfrm>
            <a:off x="1468275" y="1241038"/>
            <a:ext cx="2120267" cy="3210246"/>
          </a:xfrm>
          <a:prstGeom prst="rect">
            <a:avLst/>
          </a:prstGeom>
          <a:noFill/>
          <a:ln>
            <a:noFill/>
          </a:ln>
        </p:spPr>
      </p:pic>
      <p:pic>
        <p:nvPicPr>
          <p:cNvPr id="219" name="Google Shape;219;p23"/>
          <p:cNvPicPr preferRelativeResize="0"/>
          <p:nvPr/>
        </p:nvPicPr>
        <p:blipFill rotWithShape="1">
          <a:blip r:embed="rId3">
            <a:alphaModFix/>
          </a:blip>
          <a:srcRect b="50174" l="34960" r="32588" t="-681"/>
          <a:stretch/>
        </p:blipFill>
        <p:spPr>
          <a:xfrm>
            <a:off x="3499743" y="1373029"/>
            <a:ext cx="2120267" cy="3210246"/>
          </a:xfrm>
          <a:prstGeom prst="rect">
            <a:avLst/>
          </a:prstGeom>
          <a:noFill/>
          <a:ln>
            <a:noFill/>
          </a:ln>
        </p:spPr>
      </p:pic>
      <p:pic>
        <p:nvPicPr>
          <p:cNvPr id="220" name="Google Shape;220;p23"/>
          <p:cNvPicPr preferRelativeResize="0"/>
          <p:nvPr/>
        </p:nvPicPr>
        <p:blipFill rotWithShape="1">
          <a:blip r:embed="rId3">
            <a:alphaModFix/>
          </a:blip>
          <a:srcRect b="-2035" l="34973" r="32575" t="51527"/>
          <a:stretch/>
        </p:blipFill>
        <p:spPr>
          <a:xfrm>
            <a:off x="5591534" y="1304727"/>
            <a:ext cx="2120267" cy="321024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4"/>
          <p:cNvSpPr/>
          <p:nvPr/>
        </p:nvSpPr>
        <p:spPr>
          <a:xfrm>
            <a:off x="3890282" y="936856"/>
            <a:ext cx="4776300" cy="3923100"/>
          </a:xfrm>
          <a:prstGeom prst="roundRect">
            <a:avLst>
              <a:gd fmla="val 777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4"/>
          <p:cNvSpPr txBox="1"/>
          <p:nvPr>
            <p:ph type="title"/>
          </p:nvPr>
        </p:nvSpPr>
        <p:spPr>
          <a:xfrm>
            <a:off x="1208700" y="3459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Ajuste de la imagen </a:t>
            </a:r>
            <a:endParaRPr/>
          </a:p>
        </p:txBody>
      </p:sp>
      <p:sp>
        <p:nvSpPr>
          <p:cNvPr id="227" name="Google Shape;227;p24"/>
          <p:cNvSpPr txBox="1"/>
          <p:nvPr/>
        </p:nvSpPr>
        <p:spPr>
          <a:xfrm>
            <a:off x="1127050" y="1435463"/>
            <a:ext cx="24180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solidFill>
                  <a:schemeClr val="lt1"/>
                </a:solidFill>
                <a:latin typeface="Lato"/>
                <a:ea typeface="Lato"/>
                <a:cs typeface="Lato"/>
                <a:sym typeface="Lato"/>
              </a:rPr>
              <a:t>Debido a la falta del montaje de </a:t>
            </a:r>
            <a:r>
              <a:rPr lang="es" sz="1300">
                <a:solidFill>
                  <a:schemeClr val="lt1"/>
                </a:solidFill>
                <a:latin typeface="Lato"/>
                <a:ea typeface="Lato"/>
                <a:cs typeface="Lato"/>
                <a:sym typeface="Lato"/>
              </a:rPr>
              <a:t>cámara</a:t>
            </a:r>
            <a:r>
              <a:rPr lang="es" sz="1300">
                <a:solidFill>
                  <a:schemeClr val="lt1"/>
                </a:solidFill>
                <a:latin typeface="Lato"/>
                <a:ea typeface="Lato"/>
                <a:cs typeface="Lato"/>
                <a:sym typeface="Lato"/>
              </a:rPr>
              <a:t> en la </a:t>
            </a:r>
            <a:r>
              <a:rPr lang="es" sz="1300">
                <a:solidFill>
                  <a:schemeClr val="lt1"/>
                </a:solidFill>
                <a:latin typeface="Lato"/>
                <a:ea typeface="Lato"/>
                <a:cs typeface="Lato"/>
                <a:sym typeface="Lato"/>
              </a:rPr>
              <a:t>microfábrica</a:t>
            </a:r>
            <a:r>
              <a:rPr lang="es" sz="1300">
                <a:solidFill>
                  <a:schemeClr val="lt1"/>
                </a:solidFill>
                <a:latin typeface="Lato"/>
                <a:ea typeface="Lato"/>
                <a:cs typeface="Lato"/>
                <a:sym typeface="Lato"/>
              </a:rPr>
              <a:t> se </a:t>
            </a:r>
            <a:r>
              <a:rPr lang="es" sz="1300">
                <a:solidFill>
                  <a:schemeClr val="lt1"/>
                </a:solidFill>
                <a:latin typeface="Lato"/>
                <a:ea typeface="Lato"/>
                <a:cs typeface="Lato"/>
                <a:sym typeface="Lato"/>
              </a:rPr>
              <a:t>optó</a:t>
            </a:r>
            <a:r>
              <a:rPr lang="es" sz="1300">
                <a:solidFill>
                  <a:schemeClr val="lt1"/>
                </a:solidFill>
                <a:latin typeface="Lato"/>
                <a:ea typeface="Lato"/>
                <a:cs typeface="Lato"/>
                <a:sym typeface="Lato"/>
              </a:rPr>
              <a:t> por hacer una </a:t>
            </a:r>
            <a:r>
              <a:rPr lang="es" sz="1300">
                <a:solidFill>
                  <a:schemeClr val="lt1"/>
                </a:solidFill>
                <a:latin typeface="Lato"/>
                <a:ea typeface="Lato"/>
                <a:cs typeface="Lato"/>
                <a:sym typeface="Lato"/>
              </a:rPr>
              <a:t>corrección</a:t>
            </a:r>
            <a:r>
              <a:rPr lang="es" sz="1300">
                <a:solidFill>
                  <a:schemeClr val="lt1"/>
                </a:solidFill>
                <a:latin typeface="Lato"/>
                <a:ea typeface="Lato"/>
                <a:cs typeface="Lato"/>
                <a:sym typeface="Lato"/>
              </a:rPr>
              <a:t> de la </a:t>
            </a:r>
            <a:r>
              <a:rPr lang="es" sz="1300">
                <a:solidFill>
                  <a:schemeClr val="lt1"/>
                </a:solidFill>
                <a:latin typeface="Lato"/>
                <a:ea typeface="Lato"/>
                <a:cs typeface="Lato"/>
                <a:sym typeface="Lato"/>
              </a:rPr>
              <a:t>posición</a:t>
            </a:r>
            <a:r>
              <a:rPr lang="es" sz="1300">
                <a:solidFill>
                  <a:schemeClr val="lt1"/>
                </a:solidFill>
                <a:latin typeface="Lato"/>
                <a:ea typeface="Lato"/>
                <a:cs typeface="Lato"/>
                <a:sym typeface="Lato"/>
              </a:rPr>
              <a:t> de la placa para poder hacer una </a:t>
            </a:r>
            <a:r>
              <a:rPr lang="es" sz="1300">
                <a:solidFill>
                  <a:schemeClr val="lt1"/>
                </a:solidFill>
                <a:latin typeface="Lato"/>
                <a:ea typeface="Lato"/>
                <a:cs typeface="Lato"/>
                <a:sym typeface="Lato"/>
              </a:rPr>
              <a:t>comparación</a:t>
            </a:r>
            <a:r>
              <a:rPr lang="es" sz="1300">
                <a:solidFill>
                  <a:schemeClr val="lt1"/>
                </a:solidFill>
                <a:latin typeface="Lato"/>
                <a:ea typeface="Lato"/>
                <a:cs typeface="Lato"/>
                <a:sym typeface="Lato"/>
              </a:rPr>
              <a:t> significativa, por lo tanto se hace una </a:t>
            </a:r>
            <a:r>
              <a:rPr lang="es" sz="1300">
                <a:solidFill>
                  <a:schemeClr val="lt1"/>
                </a:solidFill>
                <a:latin typeface="Lato"/>
                <a:ea typeface="Lato"/>
                <a:cs typeface="Lato"/>
                <a:sym typeface="Lato"/>
              </a:rPr>
              <a:t>corrección</a:t>
            </a:r>
            <a:r>
              <a:rPr lang="es" sz="1300">
                <a:solidFill>
                  <a:schemeClr val="lt1"/>
                </a:solidFill>
                <a:latin typeface="Lato"/>
                <a:ea typeface="Lato"/>
                <a:cs typeface="Lato"/>
                <a:sym typeface="Lato"/>
              </a:rPr>
              <a:t> de la </a:t>
            </a:r>
            <a:r>
              <a:rPr lang="es" sz="1300">
                <a:solidFill>
                  <a:schemeClr val="lt1"/>
                </a:solidFill>
                <a:latin typeface="Lato"/>
                <a:ea typeface="Lato"/>
                <a:cs typeface="Lato"/>
                <a:sym typeface="Lato"/>
              </a:rPr>
              <a:t>máscara</a:t>
            </a:r>
            <a:r>
              <a:rPr lang="es" sz="1300">
                <a:solidFill>
                  <a:schemeClr val="lt1"/>
                </a:solidFill>
                <a:latin typeface="Lato"/>
                <a:ea typeface="Lato"/>
                <a:cs typeface="Lato"/>
                <a:sym typeface="Lato"/>
              </a:rPr>
              <a:t> por operaciones </a:t>
            </a:r>
            <a:r>
              <a:rPr lang="es" sz="1300">
                <a:solidFill>
                  <a:schemeClr val="lt1"/>
                </a:solidFill>
                <a:latin typeface="Lato"/>
                <a:ea typeface="Lato"/>
                <a:cs typeface="Lato"/>
                <a:sym typeface="Lato"/>
              </a:rPr>
              <a:t>morfológicas</a:t>
            </a:r>
            <a:r>
              <a:rPr lang="es" sz="1300">
                <a:solidFill>
                  <a:schemeClr val="lt1"/>
                </a:solidFill>
                <a:latin typeface="Lato"/>
                <a:ea typeface="Lato"/>
                <a:cs typeface="Lato"/>
                <a:sym typeface="Lato"/>
              </a:rPr>
              <a:t>, de forma que se encuentre un solo contenedor y posteriormente a este se le encuentran sus esquinas por el </a:t>
            </a:r>
            <a:r>
              <a:rPr lang="es" sz="1300">
                <a:solidFill>
                  <a:schemeClr val="lt1"/>
                </a:solidFill>
                <a:latin typeface="Lato"/>
                <a:ea typeface="Lato"/>
                <a:cs typeface="Lato"/>
                <a:sym typeface="Lato"/>
              </a:rPr>
              <a:t>método</a:t>
            </a:r>
            <a:r>
              <a:rPr lang="es" sz="1300">
                <a:solidFill>
                  <a:schemeClr val="lt1"/>
                </a:solidFill>
                <a:latin typeface="Lato"/>
                <a:ea typeface="Lato"/>
                <a:cs typeface="Lato"/>
                <a:sym typeface="Lato"/>
              </a:rPr>
              <a:t> de Harris.</a:t>
            </a:r>
            <a:endParaRPr sz="1300">
              <a:solidFill>
                <a:schemeClr val="lt1"/>
              </a:solidFill>
              <a:latin typeface="Lato"/>
              <a:ea typeface="Lato"/>
              <a:cs typeface="Lato"/>
              <a:sym typeface="Lato"/>
            </a:endParaRPr>
          </a:p>
        </p:txBody>
      </p:sp>
      <p:pic>
        <p:nvPicPr>
          <p:cNvPr id="228" name="Google Shape;228;p24"/>
          <p:cNvPicPr preferRelativeResize="0"/>
          <p:nvPr/>
        </p:nvPicPr>
        <p:blipFill rotWithShape="1">
          <a:blip r:embed="rId3">
            <a:alphaModFix/>
          </a:blip>
          <a:srcRect b="-5230" l="67259" r="-4935" t="50291"/>
          <a:stretch/>
        </p:blipFill>
        <p:spPr>
          <a:xfrm>
            <a:off x="6089180" y="908475"/>
            <a:ext cx="2667746" cy="4040175"/>
          </a:xfrm>
          <a:prstGeom prst="rect">
            <a:avLst/>
          </a:prstGeom>
          <a:noFill/>
          <a:ln>
            <a:noFill/>
          </a:ln>
        </p:spPr>
      </p:pic>
      <p:pic>
        <p:nvPicPr>
          <p:cNvPr id="229" name="Google Shape;229;p24"/>
          <p:cNvPicPr preferRelativeResize="0"/>
          <p:nvPr/>
        </p:nvPicPr>
        <p:blipFill rotWithShape="1">
          <a:blip r:embed="rId3">
            <a:alphaModFix/>
          </a:blip>
          <a:srcRect b="47060" l="66377" r="-4053" t="-1999"/>
          <a:stretch/>
        </p:blipFill>
        <p:spPr>
          <a:xfrm>
            <a:off x="3813675" y="908475"/>
            <a:ext cx="2667746" cy="4040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5"/>
          <p:cNvSpPr/>
          <p:nvPr/>
        </p:nvSpPr>
        <p:spPr>
          <a:xfrm>
            <a:off x="4392100" y="683100"/>
            <a:ext cx="4091700" cy="3777300"/>
          </a:xfrm>
          <a:prstGeom prst="roundRect">
            <a:avLst>
              <a:gd fmla="val 777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5"/>
          <p:cNvSpPr txBox="1"/>
          <p:nvPr>
            <p:ph type="title"/>
          </p:nvPr>
        </p:nvSpPr>
        <p:spPr>
          <a:xfrm>
            <a:off x="1208700" y="3459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Ajuste de la imagen </a:t>
            </a:r>
            <a:endParaRPr/>
          </a:p>
        </p:txBody>
      </p:sp>
      <p:pic>
        <p:nvPicPr>
          <p:cNvPr id="236" name="Google Shape;236;p25"/>
          <p:cNvPicPr preferRelativeResize="0"/>
          <p:nvPr/>
        </p:nvPicPr>
        <p:blipFill>
          <a:blip r:embed="rId3">
            <a:alphaModFix/>
          </a:blip>
          <a:stretch>
            <a:fillRect/>
          </a:stretch>
        </p:blipFill>
        <p:spPr>
          <a:xfrm>
            <a:off x="4929950" y="1118775"/>
            <a:ext cx="2993625" cy="2959150"/>
          </a:xfrm>
          <a:prstGeom prst="rect">
            <a:avLst/>
          </a:prstGeom>
          <a:noFill/>
          <a:ln>
            <a:noFill/>
          </a:ln>
        </p:spPr>
      </p:pic>
      <p:pic>
        <p:nvPicPr>
          <p:cNvPr id="237" name="Google Shape;237;p25"/>
          <p:cNvPicPr preferRelativeResize="0"/>
          <p:nvPr/>
        </p:nvPicPr>
        <p:blipFill>
          <a:blip r:embed="rId4">
            <a:alphaModFix/>
          </a:blip>
          <a:stretch>
            <a:fillRect/>
          </a:stretch>
        </p:blipFill>
        <p:spPr>
          <a:xfrm>
            <a:off x="828825" y="2773125"/>
            <a:ext cx="3100251" cy="1755625"/>
          </a:xfrm>
          <a:prstGeom prst="rect">
            <a:avLst/>
          </a:prstGeom>
          <a:noFill/>
          <a:ln>
            <a:noFill/>
          </a:ln>
        </p:spPr>
      </p:pic>
      <p:sp>
        <p:nvSpPr>
          <p:cNvPr id="238" name="Google Shape;238;p25"/>
          <p:cNvSpPr txBox="1"/>
          <p:nvPr/>
        </p:nvSpPr>
        <p:spPr>
          <a:xfrm>
            <a:off x="1120225" y="1195350"/>
            <a:ext cx="30687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solidFill>
                  <a:schemeClr val="lt1"/>
                </a:solidFill>
                <a:latin typeface="Lato"/>
                <a:ea typeface="Lato"/>
                <a:cs typeface="Lato"/>
                <a:sym typeface="Lato"/>
              </a:rPr>
              <a:t>Con los puntos encontrados se genera una matriz de </a:t>
            </a:r>
            <a:r>
              <a:rPr lang="es" sz="1300">
                <a:solidFill>
                  <a:schemeClr val="lt1"/>
                </a:solidFill>
                <a:latin typeface="Lato"/>
                <a:ea typeface="Lato"/>
                <a:cs typeface="Lato"/>
                <a:sym typeface="Lato"/>
              </a:rPr>
              <a:t>rotación</a:t>
            </a:r>
            <a:r>
              <a:rPr lang="es" sz="1300">
                <a:solidFill>
                  <a:schemeClr val="lt1"/>
                </a:solidFill>
                <a:latin typeface="Lato"/>
                <a:ea typeface="Lato"/>
                <a:cs typeface="Lato"/>
                <a:sym typeface="Lato"/>
              </a:rPr>
              <a:t> y </a:t>
            </a:r>
            <a:r>
              <a:rPr lang="es" sz="1300">
                <a:solidFill>
                  <a:schemeClr val="lt1"/>
                </a:solidFill>
                <a:latin typeface="Lato"/>
                <a:ea typeface="Lato"/>
                <a:cs typeface="Lato"/>
                <a:sym typeface="Lato"/>
              </a:rPr>
              <a:t>perspectiva que mapea la imagen torcida a la placa enderezada lista para comparar con el archivo gerber.</a:t>
            </a:r>
            <a:endParaRPr sz="1300">
              <a:solidFill>
                <a:schemeClr val="l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6"/>
          <p:cNvSpPr txBox="1"/>
          <p:nvPr>
            <p:ph type="title"/>
          </p:nvPr>
        </p:nvSpPr>
        <p:spPr>
          <a:xfrm>
            <a:off x="1279650" y="400525"/>
            <a:ext cx="7038900" cy="9141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s" sz="2200">
                <a:latin typeface="Lato"/>
                <a:ea typeface="Lato"/>
                <a:cs typeface="Lato"/>
                <a:sym typeface="Lato"/>
              </a:rPr>
              <a:t>Captura de información de caminos conductores</a:t>
            </a:r>
            <a:endParaRPr/>
          </a:p>
        </p:txBody>
      </p:sp>
      <p:sp>
        <p:nvSpPr>
          <p:cNvPr id="244" name="Google Shape;244;p26"/>
          <p:cNvSpPr txBox="1"/>
          <p:nvPr/>
        </p:nvSpPr>
        <p:spPr>
          <a:xfrm>
            <a:off x="1279650" y="1392850"/>
            <a:ext cx="65847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Lato"/>
              <a:buChar char="●"/>
            </a:pPr>
            <a:r>
              <a:rPr lang="es">
                <a:solidFill>
                  <a:schemeClr val="lt1"/>
                </a:solidFill>
                <a:latin typeface="Lato"/>
                <a:ea typeface="Lato"/>
                <a:cs typeface="Lato"/>
                <a:sym typeface="Lato"/>
              </a:rPr>
              <a:t>Ecualización del Histograma en el espacio RGB y HSV</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s">
                <a:solidFill>
                  <a:schemeClr val="lt1"/>
                </a:solidFill>
                <a:latin typeface="Lato"/>
                <a:ea typeface="Lato"/>
                <a:cs typeface="Lato"/>
                <a:sym typeface="Lato"/>
              </a:rPr>
              <a:t>Umbralización por medio de la división por una constante de la manera estándar e inversa.</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s">
                <a:solidFill>
                  <a:schemeClr val="lt1"/>
                </a:solidFill>
                <a:latin typeface="Lato"/>
                <a:ea typeface="Lato"/>
                <a:cs typeface="Lato"/>
                <a:sym typeface="Lato"/>
              </a:rPr>
              <a:t>Umbralización adaptativa gaussiana con el método de Otsu.</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s">
                <a:solidFill>
                  <a:schemeClr val="lt1"/>
                </a:solidFill>
                <a:latin typeface="Lato"/>
                <a:ea typeface="Lato"/>
                <a:cs typeface="Lato"/>
                <a:sym typeface="Lato"/>
              </a:rPr>
              <a:t>Filtro bilateral.</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s">
                <a:solidFill>
                  <a:schemeClr val="lt1"/>
                </a:solidFill>
                <a:latin typeface="Lato"/>
                <a:ea typeface="Lato"/>
                <a:cs typeface="Lato"/>
                <a:sym typeface="Lato"/>
              </a:rPr>
              <a:t>Segmentación por color.</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s">
                <a:solidFill>
                  <a:schemeClr val="lt1"/>
                </a:solidFill>
                <a:latin typeface="Lato"/>
                <a:ea typeface="Lato"/>
                <a:cs typeface="Lato"/>
                <a:sym typeface="Lato"/>
              </a:rPr>
              <a:t>Umbralización por constante junto al método de Otsu.</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s">
                <a:solidFill>
                  <a:schemeClr val="lt1"/>
                </a:solidFill>
                <a:latin typeface="Lato"/>
                <a:ea typeface="Lato"/>
                <a:cs typeface="Lato"/>
                <a:sym typeface="Lato"/>
              </a:rPr>
              <a:t>Detector de bordes de Canny.</a:t>
            </a:r>
            <a:endParaRPr>
              <a:solidFill>
                <a:schemeClr val="l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7"/>
          <p:cNvSpPr/>
          <p:nvPr/>
        </p:nvSpPr>
        <p:spPr>
          <a:xfrm>
            <a:off x="4361100" y="1119850"/>
            <a:ext cx="3975300" cy="31491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s"/>
              <a:t>Obtención del archivo Gerber - Patrón</a:t>
            </a:r>
            <a:endParaRPr/>
          </a:p>
        </p:txBody>
      </p:sp>
      <p:sp>
        <p:nvSpPr>
          <p:cNvPr id="251" name="Google Shape;251;p27"/>
          <p:cNvSpPr txBox="1"/>
          <p:nvPr/>
        </p:nvSpPr>
        <p:spPr>
          <a:xfrm>
            <a:off x="1258875" y="1375300"/>
            <a:ext cx="2473200" cy="2638200"/>
          </a:xfrm>
          <a:prstGeom prst="rect">
            <a:avLst/>
          </a:prstGeom>
          <a:noFill/>
          <a:ln>
            <a:noFill/>
          </a:ln>
        </p:spPr>
        <p:txBody>
          <a:bodyPr anchorCtr="0" anchor="ctr" bIns="91425" lIns="91425" spcFirstLastPara="1" rIns="91425" wrap="square" tIns="91425">
            <a:noAutofit/>
          </a:bodyPr>
          <a:lstStyle/>
          <a:p>
            <a:pPr indent="-317500" lvl="0" marL="457200" rtl="0" algn="l">
              <a:lnSpc>
                <a:spcPct val="150000"/>
              </a:lnSpc>
              <a:spcBef>
                <a:spcPts val="0"/>
              </a:spcBef>
              <a:spcAft>
                <a:spcPts val="0"/>
              </a:spcAft>
              <a:buClr>
                <a:schemeClr val="lt1"/>
              </a:buClr>
              <a:buSzPts val="1400"/>
              <a:buFont typeface="Lato"/>
              <a:buAutoNum type="arabicPeriod"/>
            </a:pPr>
            <a:r>
              <a:rPr lang="es">
                <a:solidFill>
                  <a:schemeClr val="lt1"/>
                </a:solidFill>
                <a:latin typeface="Lato"/>
                <a:ea typeface="Lato"/>
                <a:cs typeface="Lato"/>
                <a:sym typeface="Lato"/>
              </a:rPr>
              <a:t>Diseño CAE</a:t>
            </a:r>
            <a:endParaRPr>
              <a:solidFill>
                <a:schemeClr val="lt1"/>
              </a:solidFill>
              <a:latin typeface="Lato"/>
              <a:ea typeface="Lato"/>
              <a:cs typeface="Lato"/>
              <a:sym typeface="Lato"/>
            </a:endParaRPr>
          </a:p>
          <a:p>
            <a:pPr indent="-317500" lvl="0" marL="457200" rtl="0" algn="l">
              <a:lnSpc>
                <a:spcPct val="150000"/>
              </a:lnSpc>
              <a:spcBef>
                <a:spcPts val="0"/>
              </a:spcBef>
              <a:spcAft>
                <a:spcPts val="0"/>
              </a:spcAft>
              <a:buClr>
                <a:schemeClr val="lt1"/>
              </a:buClr>
              <a:buSzPts val="1400"/>
              <a:buFont typeface="Lato"/>
              <a:buAutoNum type="arabicPeriod"/>
            </a:pPr>
            <a:r>
              <a:rPr lang="es">
                <a:solidFill>
                  <a:schemeClr val="lt1"/>
                </a:solidFill>
                <a:latin typeface="Lato"/>
                <a:ea typeface="Lato"/>
                <a:cs typeface="Lato"/>
                <a:sym typeface="Lato"/>
              </a:rPr>
              <a:t>Exportar Gerber para manufactura</a:t>
            </a:r>
            <a:endParaRPr>
              <a:solidFill>
                <a:schemeClr val="lt1"/>
              </a:solidFill>
              <a:latin typeface="Lato"/>
              <a:ea typeface="Lato"/>
              <a:cs typeface="Lato"/>
              <a:sym typeface="Lato"/>
            </a:endParaRPr>
          </a:p>
          <a:p>
            <a:pPr indent="-317500" lvl="0" marL="457200" rtl="0" algn="l">
              <a:lnSpc>
                <a:spcPct val="150000"/>
              </a:lnSpc>
              <a:spcBef>
                <a:spcPts val="0"/>
              </a:spcBef>
              <a:spcAft>
                <a:spcPts val="0"/>
              </a:spcAft>
              <a:buClr>
                <a:schemeClr val="lt1"/>
              </a:buClr>
              <a:buSzPts val="1400"/>
              <a:buFont typeface="Lato"/>
              <a:buAutoNum type="arabicPeriod"/>
            </a:pPr>
            <a:r>
              <a:rPr lang="es">
                <a:solidFill>
                  <a:schemeClr val="lt1"/>
                </a:solidFill>
                <a:latin typeface="Lato"/>
                <a:ea typeface="Lato"/>
                <a:cs typeface="Lato"/>
                <a:sym typeface="Lato"/>
              </a:rPr>
              <a:t>Conversión a formato de vector por medio de PCBWay</a:t>
            </a:r>
            <a:endParaRPr>
              <a:solidFill>
                <a:schemeClr val="lt1"/>
              </a:solidFill>
              <a:latin typeface="Lato"/>
              <a:ea typeface="Lato"/>
              <a:cs typeface="Lato"/>
              <a:sym typeface="Lato"/>
            </a:endParaRPr>
          </a:p>
          <a:p>
            <a:pPr indent="-317500" lvl="0" marL="457200" rtl="0" algn="l">
              <a:lnSpc>
                <a:spcPct val="150000"/>
              </a:lnSpc>
              <a:spcBef>
                <a:spcPts val="0"/>
              </a:spcBef>
              <a:spcAft>
                <a:spcPts val="0"/>
              </a:spcAft>
              <a:buClr>
                <a:schemeClr val="lt1"/>
              </a:buClr>
              <a:buSzPts val="1400"/>
              <a:buFont typeface="Lato"/>
              <a:buAutoNum type="arabicPeriod"/>
            </a:pPr>
            <a:r>
              <a:rPr lang="es">
                <a:solidFill>
                  <a:schemeClr val="lt1"/>
                </a:solidFill>
                <a:latin typeface="Lato"/>
                <a:ea typeface="Lato"/>
                <a:cs typeface="Lato"/>
                <a:sym typeface="Lato"/>
              </a:rPr>
              <a:t>Conversión a imagen </a:t>
            </a:r>
            <a:endParaRPr>
              <a:solidFill>
                <a:schemeClr val="lt1"/>
              </a:solidFill>
              <a:latin typeface="Lato"/>
              <a:ea typeface="Lato"/>
              <a:cs typeface="Lato"/>
              <a:sym typeface="Lato"/>
            </a:endParaRPr>
          </a:p>
        </p:txBody>
      </p:sp>
      <p:pic>
        <p:nvPicPr>
          <p:cNvPr id="252" name="Google Shape;252;p27"/>
          <p:cNvPicPr preferRelativeResize="0"/>
          <p:nvPr/>
        </p:nvPicPr>
        <p:blipFill>
          <a:blip r:embed="rId3">
            <a:alphaModFix/>
          </a:blip>
          <a:stretch>
            <a:fillRect/>
          </a:stretch>
        </p:blipFill>
        <p:spPr>
          <a:xfrm rot="-5400000">
            <a:off x="5202663" y="1222988"/>
            <a:ext cx="2292197" cy="2697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Resultado</a:t>
            </a:r>
            <a:endParaRPr/>
          </a:p>
        </p:txBody>
      </p:sp>
      <p:pic>
        <p:nvPicPr>
          <p:cNvPr id="258" name="Google Shape;258;p28"/>
          <p:cNvPicPr preferRelativeResize="0"/>
          <p:nvPr/>
        </p:nvPicPr>
        <p:blipFill>
          <a:blip r:embed="rId3">
            <a:alphaModFix/>
          </a:blip>
          <a:stretch>
            <a:fillRect/>
          </a:stretch>
        </p:blipFill>
        <p:spPr>
          <a:xfrm>
            <a:off x="1022000" y="3223250"/>
            <a:ext cx="5840926" cy="1480702"/>
          </a:xfrm>
          <a:prstGeom prst="rect">
            <a:avLst/>
          </a:prstGeom>
          <a:noFill/>
          <a:ln>
            <a:noFill/>
          </a:ln>
        </p:spPr>
      </p:pic>
      <p:pic>
        <p:nvPicPr>
          <p:cNvPr id="259" name="Google Shape;259;p28"/>
          <p:cNvPicPr preferRelativeResize="0"/>
          <p:nvPr/>
        </p:nvPicPr>
        <p:blipFill>
          <a:blip r:embed="rId4">
            <a:alphaModFix/>
          </a:blip>
          <a:stretch>
            <a:fillRect/>
          </a:stretch>
        </p:blipFill>
        <p:spPr>
          <a:xfrm>
            <a:off x="1022000" y="1426150"/>
            <a:ext cx="5840926" cy="1759726"/>
          </a:xfrm>
          <a:prstGeom prst="rect">
            <a:avLst/>
          </a:prstGeom>
          <a:noFill/>
          <a:ln>
            <a:noFill/>
          </a:ln>
        </p:spPr>
      </p:pic>
      <p:sp>
        <p:nvSpPr>
          <p:cNvPr id="260" name="Google Shape;260;p28"/>
          <p:cNvSpPr txBox="1"/>
          <p:nvPr>
            <p:ph type="title"/>
          </p:nvPr>
        </p:nvSpPr>
        <p:spPr>
          <a:xfrm>
            <a:off x="6974125" y="2114700"/>
            <a:ext cx="20904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sz="1900"/>
              <a:t>Error del 7.6% calculado sobre el </a:t>
            </a:r>
            <a:r>
              <a:rPr lang="es" sz="1900"/>
              <a:t>área</a:t>
            </a:r>
            <a:r>
              <a:rPr lang="es" sz="1900"/>
              <a:t> total de la PCB</a:t>
            </a:r>
            <a:endParaRPr sz="19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9"/>
          <p:cNvSpPr/>
          <p:nvPr/>
        </p:nvSpPr>
        <p:spPr>
          <a:xfrm>
            <a:off x="4366900" y="752100"/>
            <a:ext cx="4151100" cy="3867900"/>
          </a:xfrm>
          <a:prstGeom prst="roundRect">
            <a:avLst>
              <a:gd fmla="val 7776"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Resultados</a:t>
            </a:r>
            <a:endParaRPr/>
          </a:p>
        </p:txBody>
      </p:sp>
      <p:pic>
        <p:nvPicPr>
          <p:cNvPr id="267" name="Google Shape;267;p29"/>
          <p:cNvPicPr preferRelativeResize="0"/>
          <p:nvPr/>
        </p:nvPicPr>
        <p:blipFill>
          <a:blip r:embed="rId3">
            <a:alphaModFix/>
          </a:blip>
          <a:stretch>
            <a:fillRect/>
          </a:stretch>
        </p:blipFill>
        <p:spPr>
          <a:xfrm>
            <a:off x="4401050" y="920625"/>
            <a:ext cx="4011489" cy="3530850"/>
          </a:xfrm>
          <a:prstGeom prst="rect">
            <a:avLst/>
          </a:prstGeom>
          <a:noFill/>
          <a:ln>
            <a:noFill/>
          </a:ln>
        </p:spPr>
      </p:pic>
      <p:sp>
        <p:nvSpPr>
          <p:cNvPr id="268" name="Google Shape;268;p29"/>
          <p:cNvSpPr txBox="1"/>
          <p:nvPr/>
        </p:nvSpPr>
        <p:spPr>
          <a:xfrm>
            <a:off x="1010950" y="1803300"/>
            <a:ext cx="2923500" cy="176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00">
                <a:solidFill>
                  <a:schemeClr val="lt1"/>
                </a:solidFill>
                <a:latin typeface="Lato"/>
                <a:ea typeface="Lato"/>
                <a:cs typeface="Lato"/>
                <a:sym typeface="Lato"/>
              </a:rPr>
              <a:t>Se </a:t>
            </a:r>
            <a:r>
              <a:rPr lang="es" sz="1300">
                <a:solidFill>
                  <a:schemeClr val="lt1"/>
                </a:solidFill>
                <a:latin typeface="Lato"/>
                <a:ea typeface="Lato"/>
                <a:cs typeface="Lato"/>
                <a:sym typeface="Lato"/>
              </a:rPr>
              <a:t>implementó</a:t>
            </a:r>
            <a:r>
              <a:rPr lang="es" sz="1300">
                <a:solidFill>
                  <a:schemeClr val="lt1"/>
                </a:solidFill>
                <a:latin typeface="Lato"/>
                <a:ea typeface="Lato"/>
                <a:cs typeface="Lato"/>
                <a:sym typeface="Lato"/>
              </a:rPr>
              <a:t> un detector de blobs para detectar </a:t>
            </a:r>
            <a:r>
              <a:rPr lang="es" sz="1300">
                <a:solidFill>
                  <a:schemeClr val="lt1"/>
                </a:solidFill>
                <a:latin typeface="Lato"/>
                <a:ea typeface="Lato"/>
                <a:cs typeface="Lato"/>
                <a:sym typeface="Lato"/>
              </a:rPr>
              <a:t>dónde</a:t>
            </a:r>
            <a:r>
              <a:rPr lang="es" sz="1300">
                <a:solidFill>
                  <a:schemeClr val="lt1"/>
                </a:solidFill>
                <a:latin typeface="Lato"/>
                <a:ea typeface="Lato"/>
                <a:cs typeface="Lato"/>
                <a:sym typeface="Lato"/>
              </a:rPr>
              <a:t> se </a:t>
            </a:r>
            <a:r>
              <a:rPr lang="es" sz="1300">
                <a:solidFill>
                  <a:schemeClr val="lt1"/>
                </a:solidFill>
                <a:latin typeface="Lato"/>
                <a:ea typeface="Lato"/>
                <a:cs typeface="Lato"/>
                <a:sym typeface="Lato"/>
              </a:rPr>
              <a:t>encontraron</a:t>
            </a:r>
            <a:r>
              <a:rPr lang="es" sz="1300">
                <a:solidFill>
                  <a:schemeClr val="lt1"/>
                </a:solidFill>
                <a:latin typeface="Lato"/>
                <a:ea typeface="Lato"/>
                <a:cs typeface="Lato"/>
                <a:sym typeface="Lato"/>
              </a:rPr>
              <a:t> los errores prominentes y clasificarlos por </a:t>
            </a:r>
            <a:r>
              <a:rPr lang="es" sz="1300">
                <a:solidFill>
                  <a:schemeClr val="lt1"/>
                </a:solidFill>
                <a:latin typeface="Lato"/>
                <a:ea typeface="Lato"/>
                <a:cs typeface="Lato"/>
                <a:sym typeface="Lato"/>
              </a:rPr>
              <a:t>morfología</a:t>
            </a:r>
            <a:r>
              <a:rPr lang="es" sz="1300">
                <a:solidFill>
                  <a:schemeClr val="lt1"/>
                </a:solidFill>
                <a:latin typeface="Lato"/>
                <a:ea typeface="Lato"/>
                <a:cs typeface="Lato"/>
                <a:sym typeface="Lato"/>
              </a:rPr>
              <a:t>, sin embargo la baja calidad de las </a:t>
            </a:r>
            <a:r>
              <a:rPr lang="es" sz="1300">
                <a:solidFill>
                  <a:schemeClr val="lt1"/>
                </a:solidFill>
                <a:latin typeface="Lato"/>
                <a:ea typeface="Lato"/>
                <a:cs typeface="Lato"/>
                <a:sym typeface="Lato"/>
              </a:rPr>
              <a:t>imágenes</a:t>
            </a:r>
            <a:r>
              <a:rPr lang="es" sz="1300">
                <a:solidFill>
                  <a:schemeClr val="lt1"/>
                </a:solidFill>
                <a:latin typeface="Lato"/>
                <a:ea typeface="Lato"/>
                <a:cs typeface="Lato"/>
                <a:sym typeface="Lato"/>
              </a:rPr>
              <a:t> en la </a:t>
            </a:r>
            <a:r>
              <a:rPr lang="es" sz="1300">
                <a:solidFill>
                  <a:schemeClr val="lt1"/>
                </a:solidFill>
                <a:latin typeface="Lato"/>
                <a:ea typeface="Lato"/>
                <a:cs typeface="Lato"/>
                <a:sym typeface="Lato"/>
              </a:rPr>
              <a:t>comparación hace que el detector no funcione de la manera esperada.</a:t>
            </a:r>
            <a:endParaRPr sz="1300">
              <a:solidFill>
                <a:schemeClr val="l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s"/>
              <a:t>Trabajo Futuro</a:t>
            </a:r>
            <a:endParaRPr/>
          </a:p>
        </p:txBody>
      </p:sp>
      <p:pic>
        <p:nvPicPr>
          <p:cNvPr id="274" name="Google Shape;274;p30"/>
          <p:cNvPicPr preferRelativeResize="0"/>
          <p:nvPr/>
        </p:nvPicPr>
        <p:blipFill rotWithShape="1">
          <a:blip r:embed="rId3">
            <a:alphaModFix/>
          </a:blip>
          <a:srcRect b="11828" l="0" r="0" t="17640"/>
          <a:stretch/>
        </p:blipFill>
        <p:spPr>
          <a:xfrm>
            <a:off x="505275" y="1594600"/>
            <a:ext cx="1616326" cy="1296074"/>
          </a:xfrm>
          <a:prstGeom prst="rect">
            <a:avLst/>
          </a:prstGeom>
          <a:noFill/>
          <a:ln>
            <a:noFill/>
          </a:ln>
        </p:spPr>
      </p:pic>
      <p:pic>
        <p:nvPicPr>
          <p:cNvPr id="275" name="Google Shape;275;p30"/>
          <p:cNvPicPr preferRelativeResize="0"/>
          <p:nvPr/>
        </p:nvPicPr>
        <p:blipFill rotWithShape="1">
          <a:blip r:embed="rId4">
            <a:alphaModFix/>
          </a:blip>
          <a:srcRect b="0" l="19414" r="11861" t="0"/>
          <a:stretch/>
        </p:blipFill>
        <p:spPr>
          <a:xfrm>
            <a:off x="2170722" y="1594600"/>
            <a:ext cx="1758154" cy="1296074"/>
          </a:xfrm>
          <a:prstGeom prst="rect">
            <a:avLst/>
          </a:prstGeom>
          <a:noFill/>
          <a:ln>
            <a:noFill/>
          </a:ln>
        </p:spPr>
      </p:pic>
      <p:pic>
        <p:nvPicPr>
          <p:cNvPr id="276" name="Google Shape;276;p30"/>
          <p:cNvPicPr preferRelativeResize="0"/>
          <p:nvPr/>
        </p:nvPicPr>
        <p:blipFill rotWithShape="1">
          <a:blip r:embed="rId5">
            <a:alphaModFix/>
          </a:blip>
          <a:srcRect b="19302" l="12510" r="13683" t="0"/>
          <a:stretch/>
        </p:blipFill>
        <p:spPr>
          <a:xfrm>
            <a:off x="1099275" y="2946300"/>
            <a:ext cx="2252826" cy="1385500"/>
          </a:xfrm>
          <a:prstGeom prst="rect">
            <a:avLst/>
          </a:prstGeom>
          <a:noFill/>
          <a:ln>
            <a:noFill/>
          </a:ln>
        </p:spPr>
      </p:pic>
      <p:pic>
        <p:nvPicPr>
          <p:cNvPr id="277" name="Google Shape;277;p30"/>
          <p:cNvPicPr preferRelativeResize="0"/>
          <p:nvPr/>
        </p:nvPicPr>
        <p:blipFill>
          <a:blip r:embed="rId6">
            <a:alphaModFix/>
          </a:blip>
          <a:stretch>
            <a:fillRect/>
          </a:stretch>
        </p:blipFill>
        <p:spPr>
          <a:xfrm>
            <a:off x="5207700" y="1421325"/>
            <a:ext cx="3233626" cy="1333875"/>
          </a:xfrm>
          <a:prstGeom prst="rect">
            <a:avLst/>
          </a:prstGeom>
          <a:noFill/>
          <a:ln>
            <a:noFill/>
          </a:ln>
        </p:spPr>
      </p:pic>
      <p:pic>
        <p:nvPicPr>
          <p:cNvPr id="278" name="Google Shape;278;p30"/>
          <p:cNvPicPr preferRelativeResize="0"/>
          <p:nvPr/>
        </p:nvPicPr>
        <p:blipFill>
          <a:blip r:embed="rId7">
            <a:alphaModFix/>
          </a:blip>
          <a:stretch>
            <a:fillRect/>
          </a:stretch>
        </p:blipFill>
        <p:spPr>
          <a:xfrm>
            <a:off x="5359150" y="2868675"/>
            <a:ext cx="1154600" cy="1154600"/>
          </a:xfrm>
          <a:prstGeom prst="rect">
            <a:avLst/>
          </a:prstGeom>
          <a:noFill/>
          <a:ln>
            <a:noFill/>
          </a:ln>
        </p:spPr>
      </p:pic>
      <p:pic>
        <p:nvPicPr>
          <p:cNvPr id="279" name="Google Shape;279;p30"/>
          <p:cNvPicPr preferRelativeResize="0"/>
          <p:nvPr/>
        </p:nvPicPr>
        <p:blipFill rotWithShape="1">
          <a:blip r:embed="rId8">
            <a:alphaModFix/>
          </a:blip>
          <a:srcRect b="25121" l="9031" r="21659" t="0"/>
          <a:stretch/>
        </p:blipFill>
        <p:spPr>
          <a:xfrm>
            <a:off x="6758475" y="2868675"/>
            <a:ext cx="1900000" cy="1154596"/>
          </a:xfrm>
          <a:prstGeom prst="rect">
            <a:avLst/>
          </a:prstGeom>
          <a:noFill/>
          <a:ln>
            <a:noFill/>
          </a:ln>
        </p:spPr>
      </p:pic>
      <p:cxnSp>
        <p:nvCxnSpPr>
          <p:cNvPr id="280" name="Google Shape;280;p30"/>
          <p:cNvCxnSpPr/>
          <p:nvPr/>
        </p:nvCxnSpPr>
        <p:spPr>
          <a:xfrm>
            <a:off x="4621000" y="996475"/>
            <a:ext cx="0" cy="3358800"/>
          </a:xfrm>
          <a:prstGeom prst="straightConnector1">
            <a:avLst/>
          </a:prstGeom>
          <a:noFill/>
          <a:ln cap="flat" cmpd="sng" w="152400">
            <a:solidFill>
              <a:srgbClr val="FF0000"/>
            </a:solidFill>
            <a:prstDash val="dot"/>
            <a:round/>
            <a:headEnd len="med" w="med" type="none"/>
            <a:tailEnd len="med" w="med" type="none"/>
          </a:ln>
        </p:spPr>
      </p:cxnSp>
      <p:sp>
        <p:nvSpPr>
          <p:cNvPr id="281" name="Google Shape;281;p30"/>
          <p:cNvSpPr/>
          <p:nvPr/>
        </p:nvSpPr>
        <p:spPr>
          <a:xfrm>
            <a:off x="3763800" y="4355275"/>
            <a:ext cx="1616400" cy="264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0"/>
          <p:cNvSpPr txBox="1"/>
          <p:nvPr>
            <p:ph type="title"/>
          </p:nvPr>
        </p:nvSpPr>
        <p:spPr>
          <a:xfrm>
            <a:off x="4053475" y="4493625"/>
            <a:ext cx="1725900" cy="503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s" sz="1500"/>
              <a:t>Robustez</a:t>
            </a:r>
            <a:endParaRPr sz="15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s" sz="2200">
                <a:latin typeface="Lato"/>
                <a:ea typeface="Lato"/>
                <a:cs typeface="Lato"/>
                <a:sym typeface="Lato"/>
              </a:rPr>
              <a:t>Trabajo Futuro</a:t>
            </a:r>
            <a:endParaRPr/>
          </a:p>
        </p:txBody>
      </p:sp>
      <p:sp>
        <p:nvSpPr>
          <p:cNvPr id="288" name="Google Shape;288;p31"/>
          <p:cNvSpPr txBox="1"/>
          <p:nvPr/>
        </p:nvSpPr>
        <p:spPr>
          <a:xfrm>
            <a:off x="1279650" y="1392850"/>
            <a:ext cx="6584700" cy="2401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lt1"/>
              </a:buClr>
              <a:buSzPts val="1600"/>
              <a:buFont typeface="Lato"/>
              <a:buChar char="●"/>
            </a:pPr>
            <a:r>
              <a:rPr lang="es" sz="1600">
                <a:solidFill>
                  <a:schemeClr val="lt1"/>
                </a:solidFill>
                <a:latin typeface="Lato"/>
                <a:ea typeface="Lato"/>
                <a:cs typeface="Lato"/>
                <a:sym typeface="Lato"/>
              </a:rPr>
              <a:t>Realizar el montaje de </a:t>
            </a:r>
            <a:r>
              <a:rPr lang="es" sz="1600">
                <a:solidFill>
                  <a:schemeClr val="lt1"/>
                </a:solidFill>
                <a:latin typeface="Lato"/>
                <a:ea typeface="Lato"/>
                <a:cs typeface="Lato"/>
                <a:sym typeface="Lato"/>
              </a:rPr>
              <a:t>cámara</a:t>
            </a:r>
            <a:r>
              <a:rPr lang="es" sz="1600">
                <a:solidFill>
                  <a:schemeClr val="lt1"/>
                </a:solidFill>
                <a:latin typeface="Lato"/>
                <a:ea typeface="Lato"/>
                <a:cs typeface="Lato"/>
                <a:sym typeface="Lato"/>
              </a:rPr>
              <a:t> digital e </a:t>
            </a:r>
            <a:r>
              <a:rPr lang="es" sz="1600">
                <a:solidFill>
                  <a:schemeClr val="lt1"/>
                </a:solidFill>
                <a:latin typeface="Lato"/>
                <a:ea typeface="Lato"/>
                <a:cs typeface="Lato"/>
                <a:sym typeface="Lato"/>
              </a:rPr>
              <a:t>iluminación</a:t>
            </a:r>
            <a:r>
              <a:rPr lang="es" sz="1600">
                <a:solidFill>
                  <a:schemeClr val="lt1"/>
                </a:solidFill>
                <a:latin typeface="Lato"/>
                <a:ea typeface="Lato"/>
                <a:cs typeface="Lato"/>
                <a:sym typeface="Lato"/>
              </a:rPr>
              <a:t> sobre la </a:t>
            </a:r>
            <a:r>
              <a:rPr lang="es" sz="1600">
                <a:solidFill>
                  <a:schemeClr val="lt1"/>
                </a:solidFill>
                <a:latin typeface="Lato"/>
                <a:ea typeface="Lato"/>
                <a:cs typeface="Lato"/>
                <a:sym typeface="Lato"/>
              </a:rPr>
              <a:t>máquina</a:t>
            </a:r>
            <a:r>
              <a:rPr lang="es" sz="1600">
                <a:solidFill>
                  <a:schemeClr val="lt1"/>
                </a:solidFill>
                <a:latin typeface="Lato"/>
                <a:ea typeface="Lato"/>
                <a:cs typeface="Lato"/>
                <a:sym typeface="Lato"/>
              </a:rPr>
              <a:t> de forma que se puedan generalizar los </a:t>
            </a:r>
            <a:r>
              <a:rPr lang="es" sz="1600">
                <a:solidFill>
                  <a:schemeClr val="lt1"/>
                </a:solidFill>
                <a:latin typeface="Lato"/>
                <a:ea typeface="Lato"/>
                <a:cs typeface="Lato"/>
                <a:sym typeface="Lato"/>
              </a:rPr>
              <a:t>parámetros</a:t>
            </a:r>
            <a:r>
              <a:rPr lang="es" sz="1600">
                <a:solidFill>
                  <a:schemeClr val="lt1"/>
                </a:solidFill>
                <a:latin typeface="Lato"/>
                <a:ea typeface="Lato"/>
                <a:cs typeface="Lato"/>
                <a:sym typeface="Lato"/>
              </a:rPr>
              <a:t> de las diferentes funciones para todas las placas.</a:t>
            </a:r>
            <a:endParaRPr sz="1600">
              <a:solidFill>
                <a:schemeClr val="lt1"/>
              </a:solidFill>
              <a:latin typeface="Lato"/>
              <a:ea typeface="Lato"/>
              <a:cs typeface="Lato"/>
              <a:sym typeface="Lato"/>
            </a:endParaRPr>
          </a:p>
          <a:p>
            <a:pPr indent="-330200" lvl="0" marL="457200" rtl="0" algn="l">
              <a:spcBef>
                <a:spcPts val="0"/>
              </a:spcBef>
              <a:spcAft>
                <a:spcPts val="0"/>
              </a:spcAft>
              <a:buClr>
                <a:schemeClr val="lt1"/>
              </a:buClr>
              <a:buSzPts val="1600"/>
              <a:buFont typeface="Lato"/>
              <a:buChar char="●"/>
            </a:pPr>
            <a:r>
              <a:rPr lang="es" sz="1600">
                <a:solidFill>
                  <a:schemeClr val="lt1"/>
                </a:solidFill>
                <a:latin typeface="Lato"/>
                <a:ea typeface="Lato"/>
                <a:cs typeface="Lato"/>
                <a:sym typeface="Lato"/>
              </a:rPr>
              <a:t>Realizar el camino externo rectangular de las placas para que se pueda tener una referencia sencilla a la hora de comparar las </a:t>
            </a:r>
            <a:r>
              <a:rPr lang="es" sz="1600">
                <a:solidFill>
                  <a:schemeClr val="lt1"/>
                </a:solidFill>
                <a:latin typeface="Lato"/>
                <a:ea typeface="Lato"/>
                <a:cs typeface="Lato"/>
                <a:sym typeface="Lato"/>
              </a:rPr>
              <a:t>imágenes</a:t>
            </a:r>
            <a:r>
              <a:rPr lang="es" sz="1600">
                <a:solidFill>
                  <a:schemeClr val="lt1"/>
                </a:solidFill>
                <a:latin typeface="Lato"/>
                <a:ea typeface="Lato"/>
                <a:cs typeface="Lato"/>
                <a:sym typeface="Lato"/>
              </a:rPr>
              <a:t> del gerber contra las </a:t>
            </a:r>
            <a:r>
              <a:rPr lang="es" sz="1600">
                <a:solidFill>
                  <a:schemeClr val="lt1"/>
                </a:solidFill>
                <a:latin typeface="Lato"/>
                <a:ea typeface="Lato"/>
                <a:cs typeface="Lato"/>
                <a:sym typeface="Lato"/>
              </a:rPr>
              <a:t>imágenes</a:t>
            </a:r>
            <a:r>
              <a:rPr lang="es" sz="1600">
                <a:solidFill>
                  <a:schemeClr val="lt1"/>
                </a:solidFill>
                <a:latin typeface="Lato"/>
                <a:ea typeface="Lato"/>
                <a:cs typeface="Lato"/>
                <a:sym typeface="Lato"/>
              </a:rPr>
              <a:t> tomadas.</a:t>
            </a:r>
            <a:endParaRPr sz="1600">
              <a:solidFill>
                <a:schemeClr val="lt1"/>
              </a:solidFill>
              <a:latin typeface="Lato"/>
              <a:ea typeface="Lato"/>
              <a:cs typeface="Lato"/>
              <a:sym typeface="Lato"/>
            </a:endParaRPr>
          </a:p>
          <a:p>
            <a:pPr indent="-330200" lvl="0" marL="457200" rtl="0" algn="l">
              <a:spcBef>
                <a:spcPts val="0"/>
              </a:spcBef>
              <a:spcAft>
                <a:spcPts val="0"/>
              </a:spcAft>
              <a:buClr>
                <a:schemeClr val="lt1"/>
              </a:buClr>
              <a:buSzPts val="1600"/>
              <a:buFont typeface="Lato"/>
              <a:buChar char="●"/>
            </a:pPr>
            <a:r>
              <a:rPr lang="es" sz="1600">
                <a:solidFill>
                  <a:schemeClr val="lt1"/>
                </a:solidFill>
                <a:latin typeface="Lato"/>
                <a:ea typeface="Lato"/>
                <a:cs typeface="Lato"/>
                <a:sym typeface="Lato"/>
              </a:rPr>
              <a:t>Evaluar si se puede realizar la </a:t>
            </a:r>
            <a:r>
              <a:rPr lang="es" sz="1600">
                <a:solidFill>
                  <a:schemeClr val="lt1"/>
                </a:solidFill>
                <a:latin typeface="Lato"/>
                <a:ea typeface="Lato"/>
                <a:cs typeface="Lato"/>
                <a:sym typeface="Lato"/>
              </a:rPr>
              <a:t>revisión</a:t>
            </a:r>
            <a:r>
              <a:rPr lang="es" sz="1600">
                <a:solidFill>
                  <a:schemeClr val="lt1"/>
                </a:solidFill>
                <a:latin typeface="Lato"/>
                <a:ea typeface="Lato"/>
                <a:cs typeface="Lato"/>
                <a:sym typeface="Lato"/>
              </a:rPr>
              <a:t> de las </a:t>
            </a:r>
            <a:r>
              <a:rPr lang="es" sz="1600">
                <a:solidFill>
                  <a:schemeClr val="lt1"/>
                </a:solidFill>
                <a:latin typeface="Lato"/>
                <a:ea typeface="Lato"/>
                <a:cs typeface="Lato"/>
                <a:sym typeface="Lato"/>
              </a:rPr>
              <a:t>imágenes</a:t>
            </a:r>
            <a:r>
              <a:rPr lang="es" sz="1600">
                <a:solidFill>
                  <a:schemeClr val="lt1"/>
                </a:solidFill>
                <a:latin typeface="Lato"/>
                <a:ea typeface="Lato"/>
                <a:cs typeface="Lato"/>
                <a:sym typeface="Lato"/>
              </a:rPr>
              <a:t> lo suficientemente </a:t>
            </a:r>
            <a:r>
              <a:rPr lang="es" sz="1600">
                <a:solidFill>
                  <a:schemeClr val="lt1"/>
                </a:solidFill>
                <a:latin typeface="Lato"/>
                <a:ea typeface="Lato"/>
                <a:cs typeface="Lato"/>
                <a:sym typeface="Lato"/>
              </a:rPr>
              <a:t>rápido</a:t>
            </a:r>
            <a:r>
              <a:rPr lang="es" sz="1600">
                <a:solidFill>
                  <a:schemeClr val="lt1"/>
                </a:solidFill>
                <a:latin typeface="Lato"/>
                <a:ea typeface="Lato"/>
                <a:cs typeface="Lato"/>
                <a:sym typeface="Lato"/>
              </a:rPr>
              <a:t> en tiempo real para implementar una parada de emergencia en caso de errores significativos.</a:t>
            </a:r>
            <a:endParaRPr sz="160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837600" y="3795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sz="3000"/>
              <a:t>Índice</a:t>
            </a:r>
            <a:endParaRPr sz="3000"/>
          </a:p>
        </p:txBody>
      </p:sp>
      <p:sp>
        <p:nvSpPr>
          <p:cNvPr id="141" name="Google Shape;141;p14"/>
          <p:cNvSpPr txBox="1"/>
          <p:nvPr/>
        </p:nvSpPr>
        <p:spPr>
          <a:xfrm>
            <a:off x="1027650" y="1487200"/>
            <a:ext cx="5516100" cy="2770500"/>
          </a:xfrm>
          <a:prstGeom prst="rect">
            <a:avLst/>
          </a:prstGeom>
          <a:noFill/>
          <a:ln>
            <a:noFill/>
          </a:ln>
        </p:spPr>
        <p:txBody>
          <a:bodyPr anchorCtr="0" anchor="ctr" bIns="91425" lIns="91425" spcFirstLastPara="1" rIns="91425" wrap="square" tIns="91425">
            <a:noAutofit/>
          </a:bodyPr>
          <a:lstStyle/>
          <a:p>
            <a:pPr indent="-355600" lvl="0" marL="457200" rtl="0" algn="l">
              <a:lnSpc>
                <a:spcPct val="150000"/>
              </a:lnSpc>
              <a:spcBef>
                <a:spcPts val="0"/>
              </a:spcBef>
              <a:spcAft>
                <a:spcPts val="0"/>
              </a:spcAft>
              <a:buClr>
                <a:schemeClr val="lt1"/>
              </a:buClr>
              <a:buSzPts val="2000"/>
              <a:buFont typeface="Lato"/>
              <a:buAutoNum type="arabicPeriod"/>
            </a:pPr>
            <a:r>
              <a:rPr lang="es" sz="2000">
                <a:solidFill>
                  <a:schemeClr val="lt1"/>
                </a:solidFill>
                <a:latin typeface="Lato"/>
                <a:ea typeface="Lato"/>
                <a:cs typeface="Lato"/>
                <a:sym typeface="Lato"/>
              </a:rPr>
              <a:t>Introducción</a:t>
            </a:r>
            <a:endParaRPr sz="2000">
              <a:solidFill>
                <a:schemeClr val="lt1"/>
              </a:solidFill>
              <a:latin typeface="Lato"/>
              <a:ea typeface="Lato"/>
              <a:cs typeface="Lato"/>
              <a:sym typeface="Lato"/>
            </a:endParaRPr>
          </a:p>
          <a:p>
            <a:pPr indent="-355600" lvl="0" marL="457200" rtl="0" algn="l">
              <a:lnSpc>
                <a:spcPct val="150000"/>
              </a:lnSpc>
              <a:spcBef>
                <a:spcPts val="0"/>
              </a:spcBef>
              <a:spcAft>
                <a:spcPts val="0"/>
              </a:spcAft>
              <a:buClr>
                <a:schemeClr val="lt1"/>
              </a:buClr>
              <a:buSzPts val="2000"/>
              <a:buFont typeface="Lato"/>
              <a:buAutoNum type="arabicPeriod"/>
            </a:pPr>
            <a:r>
              <a:rPr lang="es" sz="2000">
                <a:solidFill>
                  <a:schemeClr val="lt1"/>
                </a:solidFill>
                <a:latin typeface="Lato"/>
                <a:ea typeface="Lato"/>
                <a:cs typeface="Lato"/>
                <a:sym typeface="Lato"/>
              </a:rPr>
              <a:t>Trabajo Previo</a:t>
            </a:r>
            <a:endParaRPr sz="2000">
              <a:solidFill>
                <a:schemeClr val="lt1"/>
              </a:solidFill>
              <a:latin typeface="Lato"/>
              <a:ea typeface="Lato"/>
              <a:cs typeface="Lato"/>
              <a:sym typeface="Lato"/>
            </a:endParaRPr>
          </a:p>
          <a:p>
            <a:pPr indent="-355600" lvl="0" marL="457200" rtl="0" algn="l">
              <a:lnSpc>
                <a:spcPct val="150000"/>
              </a:lnSpc>
              <a:spcBef>
                <a:spcPts val="0"/>
              </a:spcBef>
              <a:spcAft>
                <a:spcPts val="0"/>
              </a:spcAft>
              <a:buClr>
                <a:schemeClr val="lt1"/>
              </a:buClr>
              <a:buSzPts val="2000"/>
              <a:buFont typeface="Lato"/>
              <a:buAutoNum type="arabicPeriod"/>
            </a:pPr>
            <a:r>
              <a:rPr lang="es" sz="2000">
                <a:solidFill>
                  <a:schemeClr val="lt1"/>
                </a:solidFill>
                <a:latin typeface="Lato"/>
                <a:ea typeface="Lato"/>
                <a:cs typeface="Lato"/>
                <a:sym typeface="Lato"/>
              </a:rPr>
              <a:t>Segmentación de la imagen</a:t>
            </a:r>
            <a:endParaRPr sz="2000">
              <a:solidFill>
                <a:schemeClr val="lt1"/>
              </a:solidFill>
              <a:latin typeface="Lato"/>
              <a:ea typeface="Lato"/>
              <a:cs typeface="Lato"/>
              <a:sym typeface="Lato"/>
            </a:endParaRPr>
          </a:p>
          <a:p>
            <a:pPr indent="-355600" lvl="0" marL="457200" rtl="0" algn="l">
              <a:lnSpc>
                <a:spcPct val="150000"/>
              </a:lnSpc>
              <a:spcBef>
                <a:spcPts val="0"/>
              </a:spcBef>
              <a:spcAft>
                <a:spcPts val="0"/>
              </a:spcAft>
              <a:buClr>
                <a:schemeClr val="lt1"/>
              </a:buClr>
              <a:buSzPts val="2000"/>
              <a:buFont typeface="Lato"/>
              <a:buAutoNum type="arabicPeriod"/>
            </a:pPr>
            <a:r>
              <a:rPr lang="es" sz="2000">
                <a:solidFill>
                  <a:schemeClr val="lt1"/>
                </a:solidFill>
                <a:latin typeface="Lato"/>
                <a:ea typeface="Lato"/>
                <a:cs typeface="Lato"/>
                <a:sym typeface="Lato"/>
              </a:rPr>
              <a:t>Comparación contra el archivo original</a:t>
            </a:r>
            <a:endParaRPr sz="2000">
              <a:solidFill>
                <a:schemeClr val="lt1"/>
              </a:solidFill>
              <a:latin typeface="Lato"/>
              <a:ea typeface="Lato"/>
              <a:cs typeface="Lato"/>
              <a:sym typeface="Lato"/>
            </a:endParaRPr>
          </a:p>
          <a:p>
            <a:pPr indent="-355600" lvl="0" marL="457200" rtl="0" algn="l">
              <a:lnSpc>
                <a:spcPct val="150000"/>
              </a:lnSpc>
              <a:spcBef>
                <a:spcPts val="0"/>
              </a:spcBef>
              <a:spcAft>
                <a:spcPts val="0"/>
              </a:spcAft>
              <a:buClr>
                <a:schemeClr val="lt1"/>
              </a:buClr>
              <a:buSzPts val="2000"/>
              <a:buFont typeface="Lato"/>
              <a:buAutoNum type="arabicPeriod"/>
            </a:pPr>
            <a:r>
              <a:rPr lang="es" sz="2000">
                <a:solidFill>
                  <a:schemeClr val="lt1"/>
                </a:solidFill>
                <a:latin typeface="Lato"/>
                <a:ea typeface="Lato"/>
                <a:cs typeface="Lato"/>
                <a:sym typeface="Lato"/>
              </a:rPr>
              <a:t>Errores encontrados</a:t>
            </a:r>
            <a:endParaRPr sz="2000">
              <a:solidFill>
                <a:schemeClr val="lt1"/>
              </a:solidFill>
              <a:latin typeface="Lato"/>
              <a:ea typeface="Lato"/>
              <a:cs typeface="Lato"/>
              <a:sym typeface="Lato"/>
            </a:endParaRPr>
          </a:p>
          <a:p>
            <a:pPr indent="-355600" lvl="0" marL="457200" rtl="0" algn="l">
              <a:lnSpc>
                <a:spcPct val="150000"/>
              </a:lnSpc>
              <a:spcBef>
                <a:spcPts val="0"/>
              </a:spcBef>
              <a:spcAft>
                <a:spcPts val="0"/>
              </a:spcAft>
              <a:buClr>
                <a:schemeClr val="lt1"/>
              </a:buClr>
              <a:buSzPts val="2000"/>
              <a:buFont typeface="Lato"/>
              <a:buAutoNum type="arabicPeriod"/>
            </a:pPr>
            <a:r>
              <a:rPr lang="es" sz="2000">
                <a:solidFill>
                  <a:schemeClr val="lt1"/>
                </a:solidFill>
                <a:latin typeface="Lato"/>
                <a:ea typeface="Lato"/>
                <a:cs typeface="Lato"/>
                <a:sym typeface="Lato"/>
              </a:rPr>
              <a:t>Trabajo a Realizar</a:t>
            </a:r>
            <a:endParaRPr sz="2000">
              <a:solidFill>
                <a:schemeClr val="lt1"/>
              </a:solidFill>
              <a:latin typeface="Lato"/>
              <a:ea typeface="Lato"/>
              <a:cs typeface="Lato"/>
              <a:sym typeface="Lato"/>
            </a:endParaRPr>
          </a:p>
          <a:p>
            <a:pPr indent="-355600" lvl="0" marL="457200" rtl="0" algn="l">
              <a:lnSpc>
                <a:spcPct val="150000"/>
              </a:lnSpc>
              <a:spcBef>
                <a:spcPts val="0"/>
              </a:spcBef>
              <a:spcAft>
                <a:spcPts val="0"/>
              </a:spcAft>
              <a:buClr>
                <a:schemeClr val="lt1"/>
              </a:buClr>
              <a:buSzPts val="2000"/>
              <a:buFont typeface="Lato"/>
              <a:buAutoNum type="arabicPeriod"/>
            </a:pPr>
            <a:r>
              <a:rPr lang="es" sz="2000">
                <a:solidFill>
                  <a:schemeClr val="lt1"/>
                </a:solidFill>
                <a:latin typeface="Lato"/>
                <a:ea typeface="Lato"/>
                <a:cs typeface="Lato"/>
                <a:sym typeface="Lato"/>
              </a:rPr>
              <a:t>Referencias</a:t>
            </a:r>
            <a:endParaRPr sz="2000">
              <a:solidFill>
                <a:schemeClr val="lt1"/>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Referencias:</a:t>
            </a:r>
            <a:endParaRPr/>
          </a:p>
        </p:txBody>
      </p:sp>
      <p:sp>
        <p:nvSpPr>
          <p:cNvPr id="294" name="Google Shape;294;p3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s" u="sng">
                <a:solidFill>
                  <a:schemeClr val="hlink"/>
                </a:solidFill>
                <a:hlinkClick r:id="rId3"/>
              </a:rPr>
              <a:t>https://github.com/aojedao/PCBMillQualityControl</a:t>
            </a:r>
            <a:endParaRPr/>
          </a:p>
          <a:p>
            <a:pPr indent="-311150" lvl="0" marL="457200" rtl="0" algn="l">
              <a:spcBef>
                <a:spcPts val="0"/>
              </a:spcBef>
              <a:spcAft>
                <a:spcPts val="0"/>
              </a:spcAft>
              <a:buSzPts val="1300"/>
              <a:buAutoNum type="arabicPeriod"/>
            </a:pPr>
            <a:r>
              <a:rPr lang="es"/>
              <a:t>Liu, Z., &amp; Qu, B. (2021). Machine vision based online detection of PCB defect. Microprocessors and Microsystems, 82, 103807.</a:t>
            </a:r>
            <a:endParaRPr/>
          </a:p>
          <a:p>
            <a:pPr indent="-311150" lvl="0" marL="457200" rtl="0" algn="l">
              <a:spcBef>
                <a:spcPts val="0"/>
              </a:spcBef>
              <a:spcAft>
                <a:spcPts val="0"/>
              </a:spcAft>
              <a:buSzPts val="1300"/>
              <a:buAutoNum type="arabicPeriod"/>
            </a:pPr>
            <a:r>
              <a:rPr lang="es"/>
              <a:t>Moganti, M., &amp; Ercal, F. (1995). Automatic PCB inspection systems. IEEE Potentials, 14(3), 6-10.</a:t>
            </a:r>
            <a:endParaRPr/>
          </a:p>
          <a:p>
            <a:pPr indent="-311150" lvl="0" marL="457200" rtl="0" algn="l">
              <a:spcBef>
                <a:spcPts val="0"/>
              </a:spcBef>
              <a:spcAft>
                <a:spcPts val="0"/>
              </a:spcAft>
              <a:buSzPts val="1300"/>
              <a:buAutoNum type="arabicPeriod"/>
            </a:pPr>
            <a:r>
              <a:rPr lang="es"/>
              <a:t>Mar, N. S. S., Yarlagadda, P. K. D. V., &amp; Fookes, C. (2011). Design and development of automatic visual inspection system for PCB manufacturing. Robotics and computer-integrated manufacturing, 27(5), 949-962.</a:t>
            </a:r>
            <a:endParaRPr/>
          </a:p>
          <a:p>
            <a:pPr indent="-311150" lvl="0" marL="457200" rtl="0" algn="l">
              <a:spcBef>
                <a:spcPts val="0"/>
              </a:spcBef>
              <a:spcAft>
                <a:spcPts val="0"/>
              </a:spcAft>
              <a:buSzPts val="1300"/>
              <a:buAutoNum type="arabicPeriod"/>
            </a:pPr>
            <a:r>
              <a:rPr lang="es" u="sng">
                <a:solidFill>
                  <a:schemeClr val="hlink"/>
                </a:solidFill>
                <a:hlinkClick r:id="rId4"/>
              </a:rPr>
              <a:t>https://www.electroschematics.com/pcb-defects-detection-opencv/</a:t>
            </a:r>
            <a:r>
              <a:rPr lang="es"/>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Introducción:</a:t>
            </a:r>
            <a:endParaRPr/>
          </a:p>
        </p:txBody>
      </p:sp>
      <p:sp>
        <p:nvSpPr>
          <p:cNvPr id="147" name="Google Shape;147;p15"/>
          <p:cNvSpPr txBox="1"/>
          <p:nvPr>
            <p:ph idx="1" type="body"/>
          </p:nvPr>
        </p:nvSpPr>
        <p:spPr>
          <a:xfrm>
            <a:off x="1297500" y="963975"/>
            <a:ext cx="4734300" cy="35874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1018"/>
              <a:buNone/>
            </a:pPr>
            <a:r>
              <a:rPr lang="es"/>
              <a:t>Las PCB (Printed Circuit Board) son estructuras que sostienen mecánicamente y conectan eléctricamente componentes electrónicos, y generalmente para la fabricación de prototipos tecnológicos se hace uso de estas tarjetas.</a:t>
            </a:r>
            <a:endParaRPr/>
          </a:p>
          <a:p>
            <a:pPr indent="0" lvl="0" marL="0" rtl="0" algn="l">
              <a:lnSpc>
                <a:spcPct val="105000"/>
              </a:lnSpc>
              <a:spcBef>
                <a:spcPts val="1200"/>
              </a:spcBef>
              <a:spcAft>
                <a:spcPts val="0"/>
              </a:spcAft>
              <a:buSzPts val="1018"/>
              <a:buNone/>
            </a:pPr>
            <a:r>
              <a:rPr lang="es"/>
              <a:t>A la hora de manufacturar estas piezas es importante realizar un proceso de control de calidad para verificar la integridad de los caminos conductores, pues se pueden presentar imperfecciones que impidan la </a:t>
            </a:r>
            <a:r>
              <a:rPr lang="es"/>
              <a:t>conducción</a:t>
            </a:r>
            <a:r>
              <a:rPr lang="es"/>
              <a:t> entre dos elementos o que generen un corto.</a:t>
            </a:r>
            <a:endParaRPr/>
          </a:p>
          <a:p>
            <a:pPr indent="0" lvl="0" marL="0" rtl="0" algn="l">
              <a:lnSpc>
                <a:spcPct val="105000"/>
              </a:lnSpc>
              <a:spcBef>
                <a:spcPts val="1200"/>
              </a:spcBef>
              <a:spcAft>
                <a:spcPts val="1200"/>
              </a:spcAft>
              <a:buSzPts val="1018"/>
              <a:buNone/>
            </a:pPr>
            <a:r>
              <a:rPr lang="es"/>
              <a:t>Este proceso suele ser realizado por personas mediante inspección visual, </a:t>
            </a:r>
            <a:r>
              <a:rPr lang="es"/>
              <a:t>volviéndolo</a:t>
            </a:r>
            <a:r>
              <a:rPr lang="es"/>
              <a:t> un proceso demorado y costoso, por lo que se busca </a:t>
            </a:r>
            <a:r>
              <a:rPr lang="es"/>
              <a:t>automatizarlo de</a:t>
            </a:r>
            <a:r>
              <a:rPr lang="es"/>
              <a:t> forma que se </a:t>
            </a:r>
            <a:r>
              <a:rPr lang="es"/>
              <a:t>disminuyan</a:t>
            </a:r>
            <a:r>
              <a:rPr lang="es"/>
              <a:t> tiempos de </a:t>
            </a:r>
            <a:r>
              <a:rPr lang="es"/>
              <a:t>operación</a:t>
            </a:r>
            <a:r>
              <a:rPr lang="es"/>
              <a:t> y costos adicionales de </a:t>
            </a:r>
            <a:r>
              <a:rPr lang="es"/>
              <a:t>producción</a:t>
            </a:r>
            <a:r>
              <a:rPr lang="es"/>
              <a:t>. </a:t>
            </a:r>
            <a:endParaRPr/>
          </a:p>
        </p:txBody>
      </p:sp>
      <p:pic>
        <p:nvPicPr>
          <p:cNvPr id="148" name="Google Shape;148;p15"/>
          <p:cNvPicPr preferRelativeResize="0"/>
          <p:nvPr/>
        </p:nvPicPr>
        <p:blipFill>
          <a:blip r:embed="rId3">
            <a:alphaModFix/>
          </a:blip>
          <a:stretch>
            <a:fillRect/>
          </a:stretch>
        </p:blipFill>
        <p:spPr>
          <a:xfrm rot="-5400000">
            <a:off x="5572363" y="1523688"/>
            <a:ext cx="3317249" cy="20961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16"/>
          <p:cNvPicPr preferRelativeResize="0"/>
          <p:nvPr/>
        </p:nvPicPr>
        <p:blipFill rotWithShape="1">
          <a:blip r:embed="rId3">
            <a:alphaModFix/>
          </a:blip>
          <a:srcRect b="20867" l="0" r="0" t="0"/>
          <a:stretch/>
        </p:blipFill>
        <p:spPr>
          <a:xfrm>
            <a:off x="3573550" y="983200"/>
            <a:ext cx="2232350" cy="3141899"/>
          </a:xfrm>
          <a:prstGeom prst="rect">
            <a:avLst/>
          </a:prstGeom>
          <a:noFill/>
          <a:ln>
            <a:noFill/>
          </a:ln>
        </p:spPr>
      </p:pic>
      <p:sp>
        <p:nvSpPr>
          <p:cNvPr id="154" name="Google Shape;154;p16"/>
          <p:cNvSpPr txBox="1"/>
          <p:nvPr/>
        </p:nvSpPr>
        <p:spPr>
          <a:xfrm>
            <a:off x="3312275" y="4265250"/>
            <a:ext cx="2754900" cy="41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chemeClr val="lt1"/>
                </a:solidFill>
                <a:latin typeface="Lato"/>
                <a:ea typeface="Lato"/>
                <a:cs typeface="Lato"/>
                <a:sym typeface="Lato"/>
              </a:rPr>
              <a:t>Microfábrica</a:t>
            </a:r>
            <a:r>
              <a:rPr lang="es" sz="1200">
                <a:solidFill>
                  <a:schemeClr val="lt1"/>
                </a:solidFill>
                <a:latin typeface="Lato"/>
                <a:ea typeface="Lato"/>
                <a:cs typeface="Lato"/>
                <a:sym typeface="Lato"/>
              </a:rPr>
              <a:t> de fresado de PCBs</a:t>
            </a:r>
            <a:endParaRPr sz="1200">
              <a:solidFill>
                <a:schemeClr val="lt1"/>
              </a:solidFill>
              <a:latin typeface="Lato"/>
              <a:ea typeface="Lato"/>
              <a:cs typeface="Lato"/>
              <a:sym typeface="Lato"/>
            </a:endParaRPr>
          </a:p>
        </p:txBody>
      </p:sp>
      <p:sp>
        <p:nvSpPr>
          <p:cNvPr id="155" name="Google Shape;155;p16"/>
          <p:cNvSpPr/>
          <p:nvPr/>
        </p:nvSpPr>
        <p:spPr>
          <a:xfrm>
            <a:off x="5983463" y="2424900"/>
            <a:ext cx="669300" cy="293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6" name="Google Shape;156;p16"/>
          <p:cNvPicPr preferRelativeResize="0"/>
          <p:nvPr/>
        </p:nvPicPr>
        <p:blipFill>
          <a:blip r:embed="rId4">
            <a:alphaModFix/>
          </a:blip>
          <a:stretch>
            <a:fillRect/>
          </a:stretch>
        </p:blipFill>
        <p:spPr>
          <a:xfrm rot="-5400000">
            <a:off x="6221625" y="1557787"/>
            <a:ext cx="3149738" cy="2000576"/>
          </a:xfrm>
          <a:prstGeom prst="rect">
            <a:avLst/>
          </a:prstGeom>
          <a:noFill/>
          <a:ln>
            <a:noFill/>
          </a:ln>
        </p:spPr>
      </p:pic>
      <p:sp>
        <p:nvSpPr>
          <p:cNvPr id="157" name="Google Shape;157;p16"/>
          <p:cNvSpPr txBox="1"/>
          <p:nvPr/>
        </p:nvSpPr>
        <p:spPr>
          <a:xfrm>
            <a:off x="1174175" y="1307850"/>
            <a:ext cx="2029500" cy="2786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300">
                <a:solidFill>
                  <a:schemeClr val="lt1"/>
                </a:solidFill>
                <a:latin typeface="Lato"/>
                <a:ea typeface="Lato"/>
                <a:cs typeface="Lato"/>
                <a:sym typeface="Lato"/>
              </a:rPr>
              <a:t>Como parte de un proyecto de tesis se </a:t>
            </a:r>
            <a:r>
              <a:rPr lang="es" sz="1300">
                <a:solidFill>
                  <a:schemeClr val="lt1"/>
                </a:solidFill>
                <a:latin typeface="Lato"/>
                <a:ea typeface="Lato"/>
                <a:cs typeface="Lato"/>
                <a:sym typeface="Lato"/>
              </a:rPr>
              <a:t>diseñó</a:t>
            </a:r>
            <a:r>
              <a:rPr lang="es" sz="1300">
                <a:solidFill>
                  <a:schemeClr val="lt1"/>
                </a:solidFill>
                <a:latin typeface="Lato"/>
                <a:ea typeface="Lato"/>
                <a:cs typeface="Lato"/>
                <a:sym typeface="Lato"/>
              </a:rPr>
              <a:t> y </a:t>
            </a:r>
            <a:r>
              <a:rPr lang="es" sz="1300">
                <a:solidFill>
                  <a:schemeClr val="lt1"/>
                </a:solidFill>
                <a:latin typeface="Lato"/>
                <a:ea typeface="Lato"/>
                <a:cs typeface="Lato"/>
                <a:sym typeface="Lato"/>
              </a:rPr>
              <a:t>construyó</a:t>
            </a:r>
            <a:r>
              <a:rPr lang="es" sz="1300">
                <a:solidFill>
                  <a:schemeClr val="lt1"/>
                </a:solidFill>
                <a:latin typeface="Lato"/>
                <a:ea typeface="Lato"/>
                <a:cs typeface="Lato"/>
                <a:sym typeface="Lato"/>
              </a:rPr>
              <a:t> una </a:t>
            </a:r>
            <a:r>
              <a:rPr lang="es" sz="1300">
                <a:solidFill>
                  <a:schemeClr val="lt1"/>
                </a:solidFill>
                <a:latin typeface="Lato"/>
                <a:ea typeface="Lato"/>
                <a:cs typeface="Lato"/>
                <a:sym typeface="Lato"/>
              </a:rPr>
              <a:t>microfábrica</a:t>
            </a:r>
            <a:r>
              <a:rPr lang="es" sz="1300">
                <a:solidFill>
                  <a:schemeClr val="lt1"/>
                </a:solidFill>
                <a:latin typeface="Lato"/>
                <a:ea typeface="Lato"/>
                <a:cs typeface="Lato"/>
                <a:sym typeface="Lato"/>
              </a:rPr>
              <a:t> de fresado de PCBs, para la cual se requiere el proceso de </a:t>
            </a:r>
            <a:r>
              <a:rPr lang="es" sz="1300">
                <a:solidFill>
                  <a:schemeClr val="lt1"/>
                </a:solidFill>
                <a:latin typeface="Lato"/>
                <a:ea typeface="Lato"/>
                <a:cs typeface="Lato"/>
                <a:sym typeface="Lato"/>
              </a:rPr>
              <a:t>análisis</a:t>
            </a:r>
            <a:r>
              <a:rPr lang="es" sz="1300">
                <a:solidFill>
                  <a:schemeClr val="lt1"/>
                </a:solidFill>
                <a:latin typeface="Lato"/>
                <a:ea typeface="Lato"/>
                <a:cs typeface="Lato"/>
                <a:sym typeface="Lato"/>
              </a:rPr>
              <a:t> de errores con el fin de poder garantizar la calidad de las mismas, preferiblemente de forma </a:t>
            </a:r>
            <a:r>
              <a:rPr lang="es" sz="1300">
                <a:solidFill>
                  <a:schemeClr val="lt1"/>
                </a:solidFill>
                <a:latin typeface="Lato"/>
                <a:ea typeface="Lato"/>
                <a:cs typeface="Lato"/>
                <a:sym typeface="Lato"/>
              </a:rPr>
              <a:t>autónoma, motivación por la cual se realiza este proyecto.</a:t>
            </a:r>
            <a:endParaRPr sz="1300">
              <a:solidFill>
                <a:schemeClr val="lt1"/>
              </a:solidFill>
              <a:latin typeface="Lato"/>
              <a:ea typeface="Lato"/>
              <a:cs typeface="Lato"/>
              <a:sym typeface="Lato"/>
            </a:endParaRPr>
          </a:p>
        </p:txBody>
      </p:sp>
      <p:sp>
        <p:nvSpPr>
          <p:cNvPr id="158" name="Google Shape;158;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Introducción: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s" sz="2200">
                <a:latin typeface="Lato"/>
                <a:ea typeface="Lato"/>
                <a:cs typeface="Lato"/>
                <a:sym typeface="Lato"/>
              </a:rPr>
              <a:t>Trabajo Previo</a:t>
            </a:r>
            <a:endParaRPr/>
          </a:p>
        </p:txBody>
      </p:sp>
      <p:sp>
        <p:nvSpPr>
          <p:cNvPr id="164" name="Google Shape;164;p17"/>
          <p:cNvSpPr txBox="1"/>
          <p:nvPr/>
        </p:nvSpPr>
        <p:spPr>
          <a:xfrm>
            <a:off x="6416450" y="2294700"/>
            <a:ext cx="2402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200">
                <a:solidFill>
                  <a:schemeClr val="lt1"/>
                </a:solidFill>
                <a:latin typeface="Lato"/>
                <a:ea typeface="Lato"/>
                <a:cs typeface="Lato"/>
                <a:sym typeface="Lato"/>
              </a:rPr>
              <a:t>(Moganti, Madhav &amp; Ercal, Fikret. IEEE Xplore, 1995)</a:t>
            </a:r>
            <a:endParaRPr sz="1200">
              <a:solidFill>
                <a:schemeClr val="lt1"/>
              </a:solidFill>
              <a:latin typeface="Lato"/>
              <a:ea typeface="Lato"/>
              <a:cs typeface="Lato"/>
              <a:sym typeface="Lato"/>
            </a:endParaRPr>
          </a:p>
        </p:txBody>
      </p:sp>
      <p:pic>
        <p:nvPicPr>
          <p:cNvPr id="165" name="Google Shape;165;p17"/>
          <p:cNvPicPr preferRelativeResize="0"/>
          <p:nvPr/>
        </p:nvPicPr>
        <p:blipFill>
          <a:blip r:embed="rId3">
            <a:alphaModFix/>
          </a:blip>
          <a:stretch>
            <a:fillRect/>
          </a:stretch>
        </p:blipFill>
        <p:spPr>
          <a:xfrm>
            <a:off x="6725088" y="276425"/>
            <a:ext cx="1552575" cy="2047875"/>
          </a:xfrm>
          <a:prstGeom prst="rect">
            <a:avLst/>
          </a:prstGeom>
          <a:noFill/>
          <a:ln>
            <a:noFill/>
          </a:ln>
        </p:spPr>
      </p:pic>
      <p:sp>
        <p:nvSpPr>
          <p:cNvPr id="166" name="Google Shape;166;p17"/>
          <p:cNvSpPr txBox="1"/>
          <p:nvPr/>
        </p:nvSpPr>
        <p:spPr>
          <a:xfrm>
            <a:off x="1134050" y="1401900"/>
            <a:ext cx="46926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Lato"/>
                <a:ea typeface="Lato"/>
                <a:cs typeface="Lato"/>
                <a:sym typeface="Lato"/>
              </a:rPr>
              <a:t>De los trabajos previos investigados se decidió tomar la ruta de los algoritmos referenciales para comparar los resultados del filtrado de las fotos de las PCB con las imágenes que se tienen para la fabricación de las mismas.</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Las técnicas no referenciales encontradas resultaron no ser tan efectivas para PCBs realizadas por maquinado, y se enfocan principalmente en la detección de errores de soldadura o de partes de montaje superficial dañadas.</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p:txBody>
      </p:sp>
      <p:pic>
        <p:nvPicPr>
          <p:cNvPr id="167" name="Google Shape;167;p17"/>
          <p:cNvPicPr preferRelativeResize="0"/>
          <p:nvPr/>
        </p:nvPicPr>
        <p:blipFill>
          <a:blip r:embed="rId4">
            <a:alphaModFix/>
          </a:blip>
          <a:stretch>
            <a:fillRect/>
          </a:stretch>
        </p:blipFill>
        <p:spPr>
          <a:xfrm>
            <a:off x="6286588" y="2766600"/>
            <a:ext cx="2429600" cy="2080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s" sz="2200">
                <a:latin typeface="Lato"/>
                <a:ea typeface="Lato"/>
                <a:cs typeface="Lato"/>
                <a:sym typeface="Lato"/>
              </a:rPr>
              <a:t>Propuesta de </a:t>
            </a:r>
            <a:r>
              <a:rPr lang="es" sz="2200">
                <a:latin typeface="Lato"/>
                <a:ea typeface="Lato"/>
                <a:cs typeface="Lato"/>
                <a:sym typeface="Lato"/>
              </a:rPr>
              <a:t>Solución</a:t>
            </a:r>
            <a:endParaRPr/>
          </a:p>
        </p:txBody>
      </p:sp>
      <p:sp>
        <p:nvSpPr>
          <p:cNvPr id="173" name="Google Shape;173;p18"/>
          <p:cNvSpPr txBox="1"/>
          <p:nvPr/>
        </p:nvSpPr>
        <p:spPr>
          <a:xfrm>
            <a:off x="1279650" y="1392850"/>
            <a:ext cx="6584700" cy="298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Lato"/>
              <a:buChar char="●"/>
            </a:pPr>
            <a:r>
              <a:rPr lang="es">
                <a:solidFill>
                  <a:schemeClr val="lt1"/>
                </a:solidFill>
                <a:latin typeface="Lato"/>
                <a:ea typeface="Lato"/>
                <a:cs typeface="Lato"/>
                <a:sym typeface="Lato"/>
              </a:rPr>
              <a:t>Se plantea realizar el montaje de una </a:t>
            </a:r>
            <a:r>
              <a:rPr lang="es">
                <a:solidFill>
                  <a:schemeClr val="lt1"/>
                </a:solidFill>
                <a:latin typeface="Lato"/>
                <a:ea typeface="Lato"/>
                <a:cs typeface="Lato"/>
                <a:sym typeface="Lato"/>
              </a:rPr>
              <a:t>cámara</a:t>
            </a:r>
            <a:r>
              <a:rPr lang="es">
                <a:solidFill>
                  <a:schemeClr val="lt1"/>
                </a:solidFill>
                <a:latin typeface="Lato"/>
                <a:ea typeface="Lato"/>
                <a:cs typeface="Lato"/>
                <a:sym typeface="Lato"/>
              </a:rPr>
              <a:t> digital en una </a:t>
            </a:r>
            <a:r>
              <a:rPr lang="es">
                <a:solidFill>
                  <a:schemeClr val="lt1"/>
                </a:solidFill>
                <a:latin typeface="Lato"/>
                <a:ea typeface="Lato"/>
                <a:cs typeface="Lato"/>
                <a:sym typeface="Lato"/>
              </a:rPr>
              <a:t>microfábrica de PCBs</a:t>
            </a:r>
            <a:r>
              <a:rPr lang="es">
                <a:solidFill>
                  <a:schemeClr val="lt1"/>
                </a:solidFill>
                <a:latin typeface="Lato"/>
                <a:ea typeface="Lato"/>
                <a:cs typeface="Lato"/>
                <a:sym typeface="Lato"/>
              </a:rPr>
              <a:t> por medio de fresado, que se encuentra en proceso de </a:t>
            </a:r>
            <a:r>
              <a:rPr lang="es">
                <a:solidFill>
                  <a:schemeClr val="lt1"/>
                </a:solidFill>
                <a:latin typeface="Lato"/>
                <a:ea typeface="Lato"/>
                <a:cs typeface="Lato"/>
                <a:sym typeface="Lato"/>
              </a:rPr>
              <a:t>construcción, y realizar el control de calidad de estas por medio de algoritmos de visión de máquina, específicamente algoritmos referenciales que comparen las imágenes tomadas en tiempo real con los diagramas de diseño y permitan dar una medida cuantitativa sobre la calidad de la PCB fabricada.</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s">
                <a:solidFill>
                  <a:schemeClr val="lt1"/>
                </a:solidFill>
                <a:latin typeface="Lato"/>
                <a:ea typeface="Lato"/>
                <a:cs typeface="Lato"/>
                <a:sym typeface="Lato"/>
              </a:rPr>
              <a:t>Para realizar esto se plantea:</a:t>
            </a:r>
            <a:endParaRPr>
              <a:solidFill>
                <a:schemeClr val="lt1"/>
              </a:solidFill>
              <a:latin typeface="Lato"/>
              <a:ea typeface="Lato"/>
              <a:cs typeface="Lato"/>
              <a:sym typeface="Lato"/>
            </a:endParaRPr>
          </a:p>
          <a:p>
            <a:pPr indent="-317500" lvl="1" marL="914400" rtl="0" algn="l">
              <a:spcBef>
                <a:spcPts val="0"/>
              </a:spcBef>
              <a:spcAft>
                <a:spcPts val="0"/>
              </a:spcAft>
              <a:buClr>
                <a:schemeClr val="lt1"/>
              </a:buClr>
              <a:buSzPts val="1400"/>
              <a:buFont typeface="Lato"/>
              <a:buChar char="○"/>
            </a:pPr>
            <a:r>
              <a:rPr lang="es">
                <a:solidFill>
                  <a:schemeClr val="lt1"/>
                </a:solidFill>
                <a:latin typeface="Lato"/>
                <a:ea typeface="Lato"/>
                <a:cs typeface="Lato"/>
                <a:sym typeface="Lato"/>
              </a:rPr>
              <a:t>Realizar un preprocesamiento de la imagen</a:t>
            </a:r>
            <a:endParaRPr>
              <a:solidFill>
                <a:schemeClr val="lt1"/>
              </a:solidFill>
              <a:latin typeface="Lato"/>
              <a:ea typeface="Lato"/>
              <a:cs typeface="Lato"/>
              <a:sym typeface="Lato"/>
            </a:endParaRPr>
          </a:p>
          <a:p>
            <a:pPr indent="-317500" lvl="1" marL="914400" rtl="0" algn="l">
              <a:spcBef>
                <a:spcPts val="0"/>
              </a:spcBef>
              <a:spcAft>
                <a:spcPts val="0"/>
              </a:spcAft>
              <a:buClr>
                <a:schemeClr val="lt1"/>
              </a:buClr>
              <a:buSzPts val="1400"/>
              <a:buFont typeface="Lato"/>
              <a:buChar char="○"/>
            </a:pPr>
            <a:r>
              <a:rPr lang="es">
                <a:solidFill>
                  <a:schemeClr val="lt1"/>
                </a:solidFill>
                <a:latin typeface="Lato"/>
                <a:ea typeface="Lato"/>
                <a:cs typeface="Lato"/>
                <a:sym typeface="Lato"/>
              </a:rPr>
              <a:t>Realizar la segmentación de la PCB</a:t>
            </a:r>
            <a:endParaRPr>
              <a:solidFill>
                <a:schemeClr val="lt1"/>
              </a:solidFill>
              <a:latin typeface="Lato"/>
              <a:ea typeface="Lato"/>
              <a:cs typeface="Lato"/>
              <a:sym typeface="Lato"/>
            </a:endParaRPr>
          </a:p>
          <a:p>
            <a:pPr indent="-317500" lvl="1" marL="914400" rtl="0" algn="l">
              <a:spcBef>
                <a:spcPts val="0"/>
              </a:spcBef>
              <a:spcAft>
                <a:spcPts val="0"/>
              </a:spcAft>
              <a:buClr>
                <a:schemeClr val="lt1"/>
              </a:buClr>
              <a:buSzPts val="1400"/>
              <a:buFont typeface="Lato"/>
              <a:buChar char="○"/>
            </a:pPr>
            <a:r>
              <a:rPr lang="es">
                <a:solidFill>
                  <a:schemeClr val="lt1"/>
                </a:solidFill>
                <a:latin typeface="Lato"/>
                <a:ea typeface="Lato"/>
                <a:cs typeface="Lato"/>
                <a:sym typeface="Lato"/>
              </a:rPr>
              <a:t>Aislar los caminos realizados por el proceso de fresado</a:t>
            </a:r>
            <a:endParaRPr>
              <a:solidFill>
                <a:schemeClr val="lt1"/>
              </a:solidFill>
              <a:latin typeface="Lato"/>
              <a:ea typeface="Lato"/>
              <a:cs typeface="Lato"/>
              <a:sym typeface="Lato"/>
            </a:endParaRPr>
          </a:p>
          <a:p>
            <a:pPr indent="-317500" lvl="1" marL="914400" rtl="0" algn="l">
              <a:spcBef>
                <a:spcPts val="0"/>
              </a:spcBef>
              <a:spcAft>
                <a:spcPts val="0"/>
              </a:spcAft>
              <a:buClr>
                <a:schemeClr val="lt1"/>
              </a:buClr>
              <a:buSzPts val="1400"/>
              <a:buFont typeface="Lato"/>
              <a:buChar char="○"/>
            </a:pPr>
            <a:r>
              <a:rPr lang="es">
                <a:solidFill>
                  <a:schemeClr val="lt1"/>
                </a:solidFill>
                <a:latin typeface="Lato"/>
                <a:ea typeface="Lato"/>
                <a:cs typeface="Lato"/>
                <a:sym typeface="Lato"/>
              </a:rPr>
              <a:t>Obtener los caminos de referencia del diseño original</a:t>
            </a:r>
            <a:endParaRPr>
              <a:solidFill>
                <a:schemeClr val="lt1"/>
              </a:solidFill>
              <a:latin typeface="Lato"/>
              <a:ea typeface="Lato"/>
              <a:cs typeface="Lato"/>
              <a:sym typeface="Lato"/>
            </a:endParaRPr>
          </a:p>
          <a:p>
            <a:pPr indent="-317500" lvl="1" marL="914400" rtl="0" algn="l">
              <a:spcBef>
                <a:spcPts val="0"/>
              </a:spcBef>
              <a:spcAft>
                <a:spcPts val="0"/>
              </a:spcAft>
              <a:buClr>
                <a:schemeClr val="lt1"/>
              </a:buClr>
              <a:buSzPts val="1400"/>
              <a:buFont typeface="Lato"/>
              <a:buChar char="○"/>
            </a:pPr>
            <a:r>
              <a:rPr lang="es">
                <a:solidFill>
                  <a:schemeClr val="lt1"/>
                </a:solidFill>
                <a:latin typeface="Lato"/>
                <a:ea typeface="Lato"/>
                <a:cs typeface="Lato"/>
                <a:sym typeface="Lato"/>
              </a:rPr>
              <a:t>Realizar una comparación entre los caminos</a:t>
            </a:r>
            <a:endParaRPr>
              <a:solidFill>
                <a:schemeClr val="lt1"/>
              </a:solidFill>
              <a:latin typeface="Lato"/>
              <a:ea typeface="Lato"/>
              <a:cs typeface="Lato"/>
              <a:sym typeface="Lato"/>
            </a:endParaRPr>
          </a:p>
          <a:p>
            <a:pPr indent="-317500" lvl="1" marL="914400" rtl="0" algn="l">
              <a:spcBef>
                <a:spcPts val="0"/>
              </a:spcBef>
              <a:spcAft>
                <a:spcPts val="0"/>
              </a:spcAft>
              <a:buClr>
                <a:schemeClr val="lt1"/>
              </a:buClr>
              <a:buSzPts val="1400"/>
              <a:buFont typeface="Lato"/>
              <a:buChar char="○"/>
            </a:pPr>
            <a:r>
              <a:rPr lang="es">
                <a:solidFill>
                  <a:schemeClr val="lt1"/>
                </a:solidFill>
                <a:latin typeface="Lato"/>
                <a:ea typeface="Lato"/>
                <a:cs typeface="Lato"/>
                <a:sym typeface="Lato"/>
              </a:rPr>
              <a:t>Calcular una valoración cuantitativa de la calidad del proceso</a:t>
            </a:r>
            <a:endParaRPr>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9"/>
          <p:cNvSpPr/>
          <p:nvPr/>
        </p:nvSpPr>
        <p:spPr>
          <a:xfrm>
            <a:off x="4361100" y="1119850"/>
            <a:ext cx="3975300" cy="31491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9" name="Google Shape;179;p19"/>
          <p:cNvPicPr preferRelativeResize="0"/>
          <p:nvPr/>
        </p:nvPicPr>
        <p:blipFill>
          <a:blip r:embed="rId3">
            <a:alphaModFix/>
          </a:blip>
          <a:stretch>
            <a:fillRect/>
          </a:stretch>
        </p:blipFill>
        <p:spPr>
          <a:xfrm>
            <a:off x="4413150" y="1154187"/>
            <a:ext cx="3853288" cy="3071315"/>
          </a:xfrm>
          <a:prstGeom prst="rect">
            <a:avLst/>
          </a:prstGeom>
          <a:noFill/>
          <a:ln>
            <a:noFill/>
          </a:ln>
        </p:spPr>
      </p:pic>
      <p:pic>
        <p:nvPicPr>
          <p:cNvPr id="180" name="Google Shape;180;p19"/>
          <p:cNvPicPr preferRelativeResize="0"/>
          <p:nvPr/>
        </p:nvPicPr>
        <p:blipFill>
          <a:blip r:embed="rId4">
            <a:alphaModFix/>
          </a:blip>
          <a:stretch>
            <a:fillRect/>
          </a:stretch>
        </p:blipFill>
        <p:spPr>
          <a:xfrm>
            <a:off x="1238450" y="1119850"/>
            <a:ext cx="1746072" cy="3105650"/>
          </a:xfrm>
          <a:prstGeom prst="rect">
            <a:avLst/>
          </a:prstGeom>
          <a:noFill/>
          <a:ln>
            <a:noFill/>
          </a:ln>
        </p:spPr>
      </p:pic>
      <p:sp>
        <p:nvSpPr>
          <p:cNvPr id="181" name="Google Shape;181;p19"/>
          <p:cNvSpPr/>
          <p:nvPr/>
        </p:nvSpPr>
        <p:spPr>
          <a:xfrm>
            <a:off x="3338163" y="2547550"/>
            <a:ext cx="669300" cy="293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nvSpPr>
        <p:spPr>
          <a:xfrm>
            <a:off x="1238450" y="4310175"/>
            <a:ext cx="2035500" cy="41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latin typeface="Lato"/>
                <a:ea typeface="Lato"/>
                <a:cs typeface="Lato"/>
                <a:sym typeface="Lato"/>
              </a:rPr>
              <a:t>Imagen original</a:t>
            </a:r>
            <a:endParaRPr>
              <a:solidFill>
                <a:schemeClr val="lt1"/>
              </a:solidFill>
              <a:latin typeface="Lato"/>
              <a:ea typeface="Lato"/>
              <a:cs typeface="Lato"/>
              <a:sym typeface="Lato"/>
            </a:endParaRPr>
          </a:p>
        </p:txBody>
      </p:sp>
      <p:sp>
        <p:nvSpPr>
          <p:cNvPr id="183" name="Google Shape;183;p19"/>
          <p:cNvSpPr txBox="1"/>
          <p:nvPr/>
        </p:nvSpPr>
        <p:spPr>
          <a:xfrm>
            <a:off x="4600200" y="4373750"/>
            <a:ext cx="3497100" cy="41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latin typeface="Lato"/>
                <a:ea typeface="Lato"/>
                <a:cs typeface="Lato"/>
                <a:sym typeface="Lato"/>
              </a:rPr>
              <a:t>Escala de grises y </a:t>
            </a:r>
            <a:r>
              <a:rPr lang="es">
                <a:solidFill>
                  <a:schemeClr val="lt1"/>
                </a:solidFill>
                <a:latin typeface="Lato"/>
                <a:ea typeface="Lato"/>
                <a:cs typeface="Lato"/>
                <a:sym typeface="Lato"/>
              </a:rPr>
              <a:t>Ecualización</a:t>
            </a:r>
            <a:endParaRPr>
              <a:solidFill>
                <a:schemeClr val="lt1"/>
              </a:solidFill>
              <a:latin typeface="Lato"/>
              <a:ea typeface="Lato"/>
              <a:cs typeface="Lato"/>
              <a:sym typeface="Lato"/>
            </a:endParaRPr>
          </a:p>
        </p:txBody>
      </p:sp>
      <p:sp>
        <p:nvSpPr>
          <p:cNvPr id="184" name="Google Shape;184;p19"/>
          <p:cNvSpPr txBox="1"/>
          <p:nvPr>
            <p:ph type="title"/>
          </p:nvPr>
        </p:nvSpPr>
        <p:spPr>
          <a:xfrm>
            <a:off x="1238450" y="3890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Umbralización</a:t>
            </a:r>
            <a:r>
              <a:rPr lang="es"/>
              <a: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0"/>
          <p:cNvSpPr/>
          <p:nvPr/>
        </p:nvSpPr>
        <p:spPr>
          <a:xfrm>
            <a:off x="6475475" y="881675"/>
            <a:ext cx="2069700" cy="34491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0"/>
          <p:cNvSpPr/>
          <p:nvPr/>
        </p:nvSpPr>
        <p:spPr>
          <a:xfrm>
            <a:off x="1297500" y="975275"/>
            <a:ext cx="4294500" cy="32733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1" name="Google Shape;191;p20"/>
          <p:cNvPicPr preferRelativeResize="0"/>
          <p:nvPr/>
        </p:nvPicPr>
        <p:blipFill>
          <a:blip r:embed="rId3">
            <a:alphaModFix/>
          </a:blip>
          <a:stretch>
            <a:fillRect/>
          </a:stretch>
        </p:blipFill>
        <p:spPr>
          <a:xfrm>
            <a:off x="1297500" y="975275"/>
            <a:ext cx="4200272" cy="3204113"/>
          </a:xfrm>
          <a:prstGeom prst="rect">
            <a:avLst/>
          </a:prstGeom>
          <a:noFill/>
          <a:ln>
            <a:noFill/>
          </a:ln>
        </p:spPr>
      </p:pic>
      <p:sp>
        <p:nvSpPr>
          <p:cNvPr id="192" name="Google Shape;192;p20"/>
          <p:cNvSpPr txBox="1"/>
          <p:nvPr/>
        </p:nvSpPr>
        <p:spPr>
          <a:xfrm>
            <a:off x="2427000" y="4330650"/>
            <a:ext cx="2035500" cy="41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latin typeface="Lato"/>
                <a:ea typeface="Lato"/>
                <a:cs typeface="Lato"/>
                <a:sym typeface="Lato"/>
              </a:rPr>
              <a:t>Umbralización</a:t>
            </a:r>
            <a:endParaRPr>
              <a:solidFill>
                <a:schemeClr val="lt1"/>
              </a:solidFill>
              <a:latin typeface="Lato"/>
              <a:ea typeface="Lato"/>
              <a:cs typeface="Lato"/>
              <a:sym typeface="Lato"/>
            </a:endParaRPr>
          </a:p>
        </p:txBody>
      </p:sp>
      <p:pic>
        <p:nvPicPr>
          <p:cNvPr id="193" name="Google Shape;193;p20"/>
          <p:cNvPicPr preferRelativeResize="0"/>
          <p:nvPr/>
        </p:nvPicPr>
        <p:blipFill>
          <a:blip r:embed="rId4">
            <a:alphaModFix/>
          </a:blip>
          <a:stretch>
            <a:fillRect/>
          </a:stretch>
        </p:blipFill>
        <p:spPr>
          <a:xfrm>
            <a:off x="6575330" y="881675"/>
            <a:ext cx="1870665" cy="3448831"/>
          </a:xfrm>
          <a:prstGeom prst="rect">
            <a:avLst/>
          </a:prstGeom>
          <a:noFill/>
          <a:ln>
            <a:noFill/>
          </a:ln>
        </p:spPr>
      </p:pic>
      <p:sp>
        <p:nvSpPr>
          <p:cNvPr id="194" name="Google Shape;194;p20"/>
          <p:cNvSpPr/>
          <p:nvPr/>
        </p:nvSpPr>
        <p:spPr>
          <a:xfrm>
            <a:off x="5699075" y="2571750"/>
            <a:ext cx="669300" cy="293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0"/>
          <p:cNvSpPr txBox="1"/>
          <p:nvPr/>
        </p:nvSpPr>
        <p:spPr>
          <a:xfrm>
            <a:off x="6575313" y="4380600"/>
            <a:ext cx="2035500" cy="41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latin typeface="Lato"/>
                <a:ea typeface="Lato"/>
                <a:cs typeface="Lato"/>
                <a:sym typeface="Lato"/>
              </a:rPr>
              <a:t>Segmentación</a:t>
            </a:r>
            <a:endParaRPr>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1"/>
          <p:cNvSpPr/>
          <p:nvPr/>
        </p:nvSpPr>
        <p:spPr>
          <a:xfrm>
            <a:off x="1740450" y="995775"/>
            <a:ext cx="5663100" cy="32391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t/>
            </a:r>
            <a:endParaRPr/>
          </a:p>
        </p:txBody>
      </p:sp>
      <p:pic>
        <p:nvPicPr>
          <p:cNvPr id="202" name="Google Shape;202;p21"/>
          <p:cNvPicPr preferRelativeResize="0"/>
          <p:nvPr/>
        </p:nvPicPr>
        <p:blipFill rotWithShape="1">
          <a:blip r:embed="rId3">
            <a:alphaModFix/>
          </a:blip>
          <a:srcRect b="0" l="0" r="48186" t="0"/>
          <a:stretch/>
        </p:blipFill>
        <p:spPr>
          <a:xfrm>
            <a:off x="2139050" y="1064875"/>
            <a:ext cx="2115402" cy="3121549"/>
          </a:xfrm>
          <a:prstGeom prst="rect">
            <a:avLst/>
          </a:prstGeom>
          <a:noFill/>
          <a:ln>
            <a:noFill/>
          </a:ln>
        </p:spPr>
      </p:pic>
      <p:pic>
        <p:nvPicPr>
          <p:cNvPr id="203" name="Google Shape;203;p21"/>
          <p:cNvPicPr preferRelativeResize="0"/>
          <p:nvPr/>
        </p:nvPicPr>
        <p:blipFill rotWithShape="1">
          <a:blip r:embed="rId4">
            <a:alphaModFix/>
          </a:blip>
          <a:srcRect b="0" l="0" r="50588" t="0"/>
          <a:stretch/>
        </p:blipFill>
        <p:spPr>
          <a:xfrm>
            <a:off x="5201676" y="1064875"/>
            <a:ext cx="2017323" cy="3121549"/>
          </a:xfrm>
          <a:prstGeom prst="rect">
            <a:avLst/>
          </a:prstGeom>
          <a:noFill/>
          <a:ln>
            <a:noFill/>
          </a:ln>
        </p:spPr>
      </p:pic>
      <p:sp>
        <p:nvSpPr>
          <p:cNvPr id="204" name="Google Shape;204;p21"/>
          <p:cNvSpPr txBox="1"/>
          <p:nvPr/>
        </p:nvSpPr>
        <p:spPr>
          <a:xfrm>
            <a:off x="2101200" y="4339600"/>
            <a:ext cx="4941600" cy="41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latin typeface="Lato"/>
                <a:ea typeface="Lato"/>
                <a:cs typeface="Lato"/>
                <a:sym typeface="Lato"/>
              </a:rPr>
              <a:t>Identificación</a:t>
            </a:r>
            <a:r>
              <a:rPr lang="es">
                <a:solidFill>
                  <a:schemeClr val="lt1"/>
                </a:solidFill>
                <a:latin typeface="Lato"/>
                <a:ea typeface="Lato"/>
                <a:cs typeface="Lato"/>
                <a:sym typeface="Lato"/>
              </a:rPr>
              <a:t> de caminos por segunda </a:t>
            </a:r>
            <a:r>
              <a:rPr lang="es">
                <a:solidFill>
                  <a:schemeClr val="lt1"/>
                </a:solidFill>
                <a:latin typeface="Lato"/>
                <a:ea typeface="Lato"/>
                <a:cs typeface="Lato"/>
                <a:sym typeface="Lato"/>
              </a:rPr>
              <a:t>umbralización y por detección de bordes.</a:t>
            </a:r>
            <a:r>
              <a:rPr lang="es">
                <a:solidFill>
                  <a:schemeClr val="lt1"/>
                </a:solidFill>
                <a:latin typeface="Lato"/>
                <a:ea typeface="Lato"/>
                <a:cs typeface="Lato"/>
                <a:sym typeface="Lato"/>
              </a:rPr>
              <a:t> </a:t>
            </a:r>
            <a:endParaRPr>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